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23.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slide35.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6.xml" ContentType="application/vnd.openxmlformats-officedocument.presentationml.slide+xml"/>
  <Override PartName="/ppt/slides/slide30.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1.xml" ContentType="application/vnd.openxmlformats-officedocument.presentationml.slide+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3" r:id="rId4"/>
    <p:sldId id="308" r:id="rId5"/>
    <p:sldId id="307" r:id="rId6"/>
    <p:sldId id="309" r:id="rId7"/>
    <p:sldId id="305" r:id="rId8"/>
    <p:sldId id="310" r:id="rId9"/>
    <p:sldId id="304" r:id="rId10"/>
    <p:sldId id="274" r:id="rId11"/>
    <p:sldId id="259" r:id="rId12"/>
    <p:sldId id="281" r:id="rId13"/>
    <p:sldId id="275" r:id="rId14"/>
    <p:sldId id="276" r:id="rId15"/>
    <p:sldId id="293" r:id="rId16"/>
    <p:sldId id="295" r:id="rId17"/>
    <p:sldId id="298" r:id="rId18"/>
    <p:sldId id="273" r:id="rId19"/>
    <p:sldId id="290" r:id="rId20"/>
    <p:sldId id="291" r:id="rId21"/>
    <p:sldId id="312" r:id="rId22"/>
    <p:sldId id="317" r:id="rId23"/>
    <p:sldId id="311" r:id="rId24"/>
    <p:sldId id="296" r:id="rId25"/>
    <p:sldId id="297" r:id="rId26"/>
    <p:sldId id="285" r:id="rId27"/>
    <p:sldId id="314" r:id="rId28"/>
    <p:sldId id="265" r:id="rId29"/>
    <p:sldId id="316" r:id="rId30"/>
    <p:sldId id="261" r:id="rId31"/>
    <p:sldId id="299" r:id="rId32"/>
    <p:sldId id="313" r:id="rId33"/>
    <p:sldId id="315" r:id="rId34"/>
    <p:sldId id="267" r:id="rId35"/>
    <p:sldId id="286" r:id="rId36"/>
    <p:sldId id="266" r:id="rId37"/>
    <p:sldId id="300" r:id="rId38"/>
    <p:sldId id="301" r:id="rId39"/>
    <p:sldId id="302" r:id="rId40"/>
    <p:sldId id="263" r:id="rId41"/>
    <p:sldId id="292" r:id="rId42"/>
    <p:sldId id="278" r:id="rId43"/>
    <p:sldId id="268" r:id="rId44"/>
    <p:sldId id="282" r:id="rId45"/>
    <p:sldId id="279" r:id="rId46"/>
    <p:sldId id="25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96" d="100"/>
          <a:sy n="96" d="100"/>
        </p:scale>
        <p:origin x="-134" y="2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2.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6F323A-7F62-403E-8A99-0AB9EC749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 xmlns:a16="http://schemas.microsoft.com/office/drawing/2014/main" id="{407B014A-BA48-45B2-8C37-73219F6E6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 xmlns:a16="http://schemas.microsoft.com/office/drawing/2014/main" id="{A18B3C40-B686-4E60-9531-E3DFF8633517}"/>
              </a:ext>
            </a:extLst>
          </p:cNvPr>
          <p:cNvSpPr>
            <a:spLocks noGrp="1"/>
          </p:cNvSpPr>
          <p:nvPr>
            <p:ph type="dt" sz="half" idx="10"/>
          </p:nvPr>
        </p:nvSpPr>
        <p:spPr/>
        <p:txBody>
          <a:bodyPr/>
          <a:lstStyle/>
          <a:p>
            <a:fld id="{B28D249F-8E2F-41BD-8984-CD962C9DD476}" type="datetimeFigureOut">
              <a:rPr lang="en-GB" smtClean="0"/>
              <a:t>30/09/2021</a:t>
            </a:fld>
            <a:endParaRPr lang="en-GB"/>
          </a:p>
        </p:txBody>
      </p:sp>
      <p:sp>
        <p:nvSpPr>
          <p:cNvPr id="5" name="Footer Placeholder 4">
            <a:extLst>
              <a:ext uri="{FF2B5EF4-FFF2-40B4-BE49-F238E27FC236}">
                <a16:creationId xmlns="" xmlns:a16="http://schemas.microsoft.com/office/drawing/2014/main" id="{38B86057-0E57-4C60-8BB5-D6160AB3C5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D1ECD9EC-AA77-4226-BD13-B8510499B498}"/>
              </a:ext>
            </a:extLst>
          </p:cNvPr>
          <p:cNvSpPr>
            <a:spLocks noGrp="1"/>
          </p:cNvSpPr>
          <p:nvPr>
            <p:ph type="sldNum" sz="quarter" idx="12"/>
          </p:nvPr>
        </p:nvSpPr>
        <p:spPr/>
        <p:txBody>
          <a:bodyPr/>
          <a:lstStyle/>
          <a:p>
            <a:fld id="{B441DDA1-268D-4530-9BD7-1D6CF3312DCC}" type="slidenum">
              <a:rPr lang="en-GB" smtClean="0"/>
              <a:t>‹#›</a:t>
            </a:fld>
            <a:endParaRPr lang="en-GB"/>
          </a:p>
        </p:txBody>
      </p:sp>
    </p:spTree>
    <p:extLst>
      <p:ext uri="{BB962C8B-B14F-4D97-AF65-F5344CB8AC3E}">
        <p14:creationId xmlns:p14="http://schemas.microsoft.com/office/powerpoint/2010/main" val="1874315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FA054D-FD74-4A8A-8FF4-78DC7C67144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C53199E5-4D0E-433F-B418-65A4471A4A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225935DE-BF33-4801-8D9B-63BFB04B9293}"/>
              </a:ext>
            </a:extLst>
          </p:cNvPr>
          <p:cNvSpPr>
            <a:spLocks noGrp="1"/>
          </p:cNvSpPr>
          <p:nvPr>
            <p:ph type="dt" sz="half" idx="10"/>
          </p:nvPr>
        </p:nvSpPr>
        <p:spPr/>
        <p:txBody>
          <a:bodyPr/>
          <a:lstStyle/>
          <a:p>
            <a:fld id="{B28D249F-8E2F-41BD-8984-CD962C9DD476}" type="datetimeFigureOut">
              <a:rPr lang="en-GB" smtClean="0"/>
              <a:t>30/09/2021</a:t>
            </a:fld>
            <a:endParaRPr lang="en-GB"/>
          </a:p>
        </p:txBody>
      </p:sp>
      <p:sp>
        <p:nvSpPr>
          <p:cNvPr id="5" name="Footer Placeholder 4">
            <a:extLst>
              <a:ext uri="{FF2B5EF4-FFF2-40B4-BE49-F238E27FC236}">
                <a16:creationId xmlns="" xmlns:a16="http://schemas.microsoft.com/office/drawing/2014/main" id="{9F6418C0-0B12-42BC-875E-3F967B8024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53E5B42F-5B46-4C88-AFBA-571A7C07B064}"/>
              </a:ext>
            </a:extLst>
          </p:cNvPr>
          <p:cNvSpPr>
            <a:spLocks noGrp="1"/>
          </p:cNvSpPr>
          <p:nvPr>
            <p:ph type="sldNum" sz="quarter" idx="12"/>
          </p:nvPr>
        </p:nvSpPr>
        <p:spPr/>
        <p:txBody>
          <a:bodyPr/>
          <a:lstStyle/>
          <a:p>
            <a:fld id="{B441DDA1-268D-4530-9BD7-1D6CF3312DCC}" type="slidenum">
              <a:rPr lang="en-GB" smtClean="0"/>
              <a:t>‹#›</a:t>
            </a:fld>
            <a:endParaRPr lang="en-GB"/>
          </a:p>
        </p:txBody>
      </p:sp>
    </p:spTree>
    <p:extLst>
      <p:ext uri="{BB962C8B-B14F-4D97-AF65-F5344CB8AC3E}">
        <p14:creationId xmlns:p14="http://schemas.microsoft.com/office/powerpoint/2010/main" val="3333150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9828E46-1A36-4E3F-BB4F-8363EF90CF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23216DC8-1BEF-45E9-8A51-6F66464E26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C3A94F0A-26E6-4A14-A28B-E7E995E51CE3}"/>
              </a:ext>
            </a:extLst>
          </p:cNvPr>
          <p:cNvSpPr>
            <a:spLocks noGrp="1"/>
          </p:cNvSpPr>
          <p:nvPr>
            <p:ph type="dt" sz="half" idx="10"/>
          </p:nvPr>
        </p:nvSpPr>
        <p:spPr/>
        <p:txBody>
          <a:bodyPr/>
          <a:lstStyle/>
          <a:p>
            <a:fld id="{B28D249F-8E2F-41BD-8984-CD962C9DD476}" type="datetimeFigureOut">
              <a:rPr lang="en-GB" smtClean="0"/>
              <a:t>30/09/2021</a:t>
            </a:fld>
            <a:endParaRPr lang="en-GB"/>
          </a:p>
        </p:txBody>
      </p:sp>
      <p:sp>
        <p:nvSpPr>
          <p:cNvPr id="5" name="Footer Placeholder 4">
            <a:extLst>
              <a:ext uri="{FF2B5EF4-FFF2-40B4-BE49-F238E27FC236}">
                <a16:creationId xmlns="" xmlns:a16="http://schemas.microsoft.com/office/drawing/2014/main" id="{5EA512A3-CA8F-4240-A493-F142E92CB9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0F7DA95E-49AE-4DD1-86EF-7D9C35130973}"/>
              </a:ext>
            </a:extLst>
          </p:cNvPr>
          <p:cNvSpPr>
            <a:spLocks noGrp="1"/>
          </p:cNvSpPr>
          <p:nvPr>
            <p:ph type="sldNum" sz="quarter" idx="12"/>
          </p:nvPr>
        </p:nvSpPr>
        <p:spPr/>
        <p:txBody>
          <a:bodyPr/>
          <a:lstStyle/>
          <a:p>
            <a:fld id="{B441DDA1-268D-4530-9BD7-1D6CF3312DCC}" type="slidenum">
              <a:rPr lang="en-GB" smtClean="0"/>
              <a:t>‹#›</a:t>
            </a:fld>
            <a:endParaRPr lang="en-GB"/>
          </a:p>
        </p:txBody>
      </p:sp>
    </p:spTree>
    <p:extLst>
      <p:ext uri="{BB962C8B-B14F-4D97-AF65-F5344CB8AC3E}">
        <p14:creationId xmlns:p14="http://schemas.microsoft.com/office/powerpoint/2010/main" val="271888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097744-DE8C-498C-B10D-2D420B5D5D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EDE85435-4317-4826-B134-D9314A6788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C27738EA-0ADD-4EE5-B34B-5F70EA2F30BF}"/>
              </a:ext>
            </a:extLst>
          </p:cNvPr>
          <p:cNvSpPr>
            <a:spLocks noGrp="1"/>
          </p:cNvSpPr>
          <p:nvPr>
            <p:ph type="dt" sz="half" idx="10"/>
          </p:nvPr>
        </p:nvSpPr>
        <p:spPr/>
        <p:txBody>
          <a:bodyPr/>
          <a:lstStyle/>
          <a:p>
            <a:fld id="{B28D249F-8E2F-41BD-8984-CD962C9DD476}" type="datetimeFigureOut">
              <a:rPr lang="en-GB" smtClean="0"/>
              <a:t>30/09/2021</a:t>
            </a:fld>
            <a:endParaRPr lang="en-GB"/>
          </a:p>
        </p:txBody>
      </p:sp>
      <p:sp>
        <p:nvSpPr>
          <p:cNvPr id="5" name="Footer Placeholder 4">
            <a:extLst>
              <a:ext uri="{FF2B5EF4-FFF2-40B4-BE49-F238E27FC236}">
                <a16:creationId xmlns="" xmlns:a16="http://schemas.microsoft.com/office/drawing/2014/main" id="{8C5BD365-CA90-40B2-A313-E982C8B8E7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DDDD213F-BF9E-4DB2-8D66-EA8D6DAA44D4}"/>
              </a:ext>
            </a:extLst>
          </p:cNvPr>
          <p:cNvSpPr>
            <a:spLocks noGrp="1"/>
          </p:cNvSpPr>
          <p:nvPr>
            <p:ph type="sldNum" sz="quarter" idx="12"/>
          </p:nvPr>
        </p:nvSpPr>
        <p:spPr/>
        <p:txBody>
          <a:bodyPr/>
          <a:lstStyle/>
          <a:p>
            <a:fld id="{B441DDA1-268D-4530-9BD7-1D6CF3312DCC}" type="slidenum">
              <a:rPr lang="en-GB" smtClean="0"/>
              <a:t>‹#›</a:t>
            </a:fld>
            <a:endParaRPr lang="en-GB"/>
          </a:p>
        </p:txBody>
      </p:sp>
    </p:spTree>
    <p:extLst>
      <p:ext uri="{BB962C8B-B14F-4D97-AF65-F5344CB8AC3E}">
        <p14:creationId xmlns:p14="http://schemas.microsoft.com/office/powerpoint/2010/main" val="803355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574E49-C7C6-4ACE-9156-B5A17CBEA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 xmlns:a16="http://schemas.microsoft.com/office/drawing/2014/main" id="{4B90CEC7-F0B5-4D83-866F-340B2928AC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48C85855-C784-46CE-96E5-2A2D636D073E}"/>
              </a:ext>
            </a:extLst>
          </p:cNvPr>
          <p:cNvSpPr>
            <a:spLocks noGrp="1"/>
          </p:cNvSpPr>
          <p:nvPr>
            <p:ph type="dt" sz="half" idx="10"/>
          </p:nvPr>
        </p:nvSpPr>
        <p:spPr/>
        <p:txBody>
          <a:bodyPr/>
          <a:lstStyle/>
          <a:p>
            <a:fld id="{B28D249F-8E2F-41BD-8984-CD962C9DD476}" type="datetimeFigureOut">
              <a:rPr lang="en-GB" smtClean="0"/>
              <a:t>30/09/2021</a:t>
            </a:fld>
            <a:endParaRPr lang="en-GB"/>
          </a:p>
        </p:txBody>
      </p:sp>
      <p:sp>
        <p:nvSpPr>
          <p:cNvPr id="5" name="Footer Placeholder 4">
            <a:extLst>
              <a:ext uri="{FF2B5EF4-FFF2-40B4-BE49-F238E27FC236}">
                <a16:creationId xmlns="" xmlns:a16="http://schemas.microsoft.com/office/drawing/2014/main" id="{C7C03EE2-3457-4DE4-B3DD-B30B296099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FB14E5EE-FE5E-482E-A519-10892A4B58F4}"/>
              </a:ext>
            </a:extLst>
          </p:cNvPr>
          <p:cNvSpPr>
            <a:spLocks noGrp="1"/>
          </p:cNvSpPr>
          <p:nvPr>
            <p:ph type="sldNum" sz="quarter" idx="12"/>
          </p:nvPr>
        </p:nvSpPr>
        <p:spPr/>
        <p:txBody>
          <a:bodyPr/>
          <a:lstStyle/>
          <a:p>
            <a:fld id="{B441DDA1-268D-4530-9BD7-1D6CF3312DCC}" type="slidenum">
              <a:rPr lang="en-GB" smtClean="0"/>
              <a:t>‹#›</a:t>
            </a:fld>
            <a:endParaRPr lang="en-GB"/>
          </a:p>
        </p:txBody>
      </p:sp>
    </p:spTree>
    <p:extLst>
      <p:ext uri="{BB962C8B-B14F-4D97-AF65-F5344CB8AC3E}">
        <p14:creationId xmlns:p14="http://schemas.microsoft.com/office/powerpoint/2010/main" val="250259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A460E9-A889-42B3-BB1D-DA2E8737E1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E36CFEF4-A56A-49A2-89F5-E760B07B34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 xmlns:a16="http://schemas.microsoft.com/office/drawing/2014/main" id="{1946479E-3DC3-41CE-9262-D0A1CE6333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 xmlns:a16="http://schemas.microsoft.com/office/drawing/2014/main" id="{853A70CF-77B0-4E3E-9BEA-EF005ADFA28C}"/>
              </a:ext>
            </a:extLst>
          </p:cNvPr>
          <p:cNvSpPr>
            <a:spLocks noGrp="1"/>
          </p:cNvSpPr>
          <p:nvPr>
            <p:ph type="dt" sz="half" idx="10"/>
          </p:nvPr>
        </p:nvSpPr>
        <p:spPr/>
        <p:txBody>
          <a:bodyPr/>
          <a:lstStyle/>
          <a:p>
            <a:fld id="{B28D249F-8E2F-41BD-8984-CD962C9DD476}" type="datetimeFigureOut">
              <a:rPr lang="en-GB" smtClean="0"/>
              <a:t>30/09/2021</a:t>
            </a:fld>
            <a:endParaRPr lang="en-GB"/>
          </a:p>
        </p:txBody>
      </p:sp>
      <p:sp>
        <p:nvSpPr>
          <p:cNvPr id="6" name="Footer Placeholder 5">
            <a:extLst>
              <a:ext uri="{FF2B5EF4-FFF2-40B4-BE49-F238E27FC236}">
                <a16:creationId xmlns="" xmlns:a16="http://schemas.microsoft.com/office/drawing/2014/main" id="{6F862310-561F-4461-B865-2310D0F8F5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8F0B1498-9188-4F11-B98A-5C8C1C1CE960}"/>
              </a:ext>
            </a:extLst>
          </p:cNvPr>
          <p:cNvSpPr>
            <a:spLocks noGrp="1"/>
          </p:cNvSpPr>
          <p:nvPr>
            <p:ph type="sldNum" sz="quarter" idx="12"/>
          </p:nvPr>
        </p:nvSpPr>
        <p:spPr/>
        <p:txBody>
          <a:bodyPr/>
          <a:lstStyle/>
          <a:p>
            <a:fld id="{B441DDA1-268D-4530-9BD7-1D6CF3312DCC}" type="slidenum">
              <a:rPr lang="en-GB" smtClean="0"/>
              <a:t>‹#›</a:t>
            </a:fld>
            <a:endParaRPr lang="en-GB"/>
          </a:p>
        </p:txBody>
      </p:sp>
    </p:spTree>
    <p:extLst>
      <p:ext uri="{BB962C8B-B14F-4D97-AF65-F5344CB8AC3E}">
        <p14:creationId xmlns:p14="http://schemas.microsoft.com/office/powerpoint/2010/main" val="3930292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26D20B-3FDD-4EAD-962A-C976D2EE8BF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80C78AD9-6BE6-46CA-BD5A-53A6ECED40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11154139-161C-493B-9175-9A665D85D8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 xmlns:a16="http://schemas.microsoft.com/office/drawing/2014/main" id="{78B1DFEE-4130-44E0-B898-F0B1B489F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51DB323F-EF1A-4E46-A4E6-2594B4777E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 xmlns:a16="http://schemas.microsoft.com/office/drawing/2014/main" id="{F06C824A-8BAE-4D79-B224-12690B99A48C}"/>
              </a:ext>
            </a:extLst>
          </p:cNvPr>
          <p:cNvSpPr>
            <a:spLocks noGrp="1"/>
          </p:cNvSpPr>
          <p:nvPr>
            <p:ph type="dt" sz="half" idx="10"/>
          </p:nvPr>
        </p:nvSpPr>
        <p:spPr/>
        <p:txBody>
          <a:bodyPr/>
          <a:lstStyle/>
          <a:p>
            <a:fld id="{B28D249F-8E2F-41BD-8984-CD962C9DD476}" type="datetimeFigureOut">
              <a:rPr lang="en-GB" smtClean="0"/>
              <a:t>30/09/2021</a:t>
            </a:fld>
            <a:endParaRPr lang="en-GB"/>
          </a:p>
        </p:txBody>
      </p:sp>
      <p:sp>
        <p:nvSpPr>
          <p:cNvPr id="8" name="Footer Placeholder 7">
            <a:extLst>
              <a:ext uri="{FF2B5EF4-FFF2-40B4-BE49-F238E27FC236}">
                <a16:creationId xmlns="" xmlns:a16="http://schemas.microsoft.com/office/drawing/2014/main" id="{7E957AAC-95FD-429C-AF97-6C4F33C06E5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 xmlns:a16="http://schemas.microsoft.com/office/drawing/2014/main" id="{5D806CD9-A47B-407C-9CB9-D9FA21E1DC29}"/>
              </a:ext>
            </a:extLst>
          </p:cNvPr>
          <p:cNvSpPr>
            <a:spLocks noGrp="1"/>
          </p:cNvSpPr>
          <p:nvPr>
            <p:ph type="sldNum" sz="quarter" idx="12"/>
          </p:nvPr>
        </p:nvSpPr>
        <p:spPr/>
        <p:txBody>
          <a:bodyPr/>
          <a:lstStyle/>
          <a:p>
            <a:fld id="{B441DDA1-268D-4530-9BD7-1D6CF3312DCC}" type="slidenum">
              <a:rPr lang="en-GB" smtClean="0"/>
              <a:t>‹#›</a:t>
            </a:fld>
            <a:endParaRPr lang="en-GB"/>
          </a:p>
        </p:txBody>
      </p:sp>
    </p:spTree>
    <p:extLst>
      <p:ext uri="{BB962C8B-B14F-4D97-AF65-F5344CB8AC3E}">
        <p14:creationId xmlns:p14="http://schemas.microsoft.com/office/powerpoint/2010/main" val="294842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5F2391-FE16-489D-B82D-E8606F5AF59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 xmlns:a16="http://schemas.microsoft.com/office/drawing/2014/main" id="{4B2482F4-1E2E-470D-AF76-0A431253EC85}"/>
              </a:ext>
            </a:extLst>
          </p:cNvPr>
          <p:cNvSpPr>
            <a:spLocks noGrp="1"/>
          </p:cNvSpPr>
          <p:nvPr>
            <p:ph type="dt" sz="half" idx="10"/>
          </p:nvPr>
        </p:nvSpPr>
        <p:spPr/>
        <p:txBody>
          <a:bodyPr/>
          <a:lstStyle/>
          <a:p>
            <a:fld id="{B28D249F-8E2F-41BD-8984-CD962C9DD476}" type="datetimeFigureOut">
              <a:rPr lang="en-GB" smtClean="0"/>
              <a:t>30/09/2021</a:t>
            </a:fld>
            <a:endParaRPr lang="en-GB"/>
          </a:p>
        </p:txBody>
      </p:sp>
      <p:sp>
        <p:nvSpPr>
          <p:cNvPr id="4" name="Footer Placeholder 3">
            <a:extLst>
              <a:ext uri="{FF2B5EF4-FFF2-40B4-BE49-F238E27FC236}">
                <a16:creationId xmlns="" xmlns:a16="http://schemas.microsoft.com/office/drawing/2014/main" id="{AB2E50EC-E400-4560-B805-8CC68D3BE2D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 xmlns:a16="http://schemas.microsoft.com/office/drawing/2014/main" id="{BD7283E2-64C0-445B-BB9A-423F9C22870C}"/>
              </a:ext>
            </a:extLst>
          </p:cNvPr>
          <p:cNvSpPr>
            <a:spLocks noGrp="1"/>
          </p:cNvSpPr>
          <p:nvPr>
            <p:ph type="sldNum" sz="quarter" idx="12"/>
          </p:nvPr>
        </p:nvSpPr>
        <p:spPr/>
        <p:txBody>
          <a:bodyPr/>
          <a:lstStyle/>
          <a:p>
            <a:fld id="{B441DDA1-268D-4530-9BD7-1D6CF3312DCC}" type="slidenum">
              <a:rPr lang="en-GB" smtClean="0"/>
              <a:t>‹#›</a:t>
            </a:fld>
            <a:endParaRPr lang="en-GB"/>
          </a:p>
        </p:txBody>
      </p:sp>
    </p:spTree>
    <p:extLst>
      <p:ext uri="{BB962C8B-B14F-4D97-AF65-F5344CB8AC3E}">
        <p14:creationId xmlns:p14="http://schemas.microsoft.com/office/powerpoint/2010/main" val="3005811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BDC875B-98E0-45FA-BE3C-945B4294B168}"/>
              </a:ext>
            </a:extLst>
          </p:cNvPr>
          <p:cNvSpPr>
            <a:spLocks noGrp="1"/>
          </p:cNvSpPr>
          <p:nvPr>
            <p:ph type="dt" sz="half" idx="10"/>
          </p:nvPr>
        </p:nvSpPr>
        <p:spPr/>
        <p:txBody>
          <a:bodyPr/>
          <a:lstStyle/>
          <a:p>
            <a:fld id="{B28D249F-8E2F-41BD-8984-CD962C9DD476}" type="datetimeFigureOut">
              <a:rPr lang="en-GB" smtClean="0"/>
              <a:t>30/09/2021</a:t>
            </a:fld>
            <a:endParaRPr lang="en-GB"/>
          </a:p>
        </p:txBody>
      </p:sp>
      <p:sp>
        <p:nvSpPr>
          <p:cNvPr id="3" name="Footer Placeholder 2">
            <a:extLst>
              <a:ext uri="{FF2B5EF4-FFF2-40B4-BE49-F238E27FC236}">
                <a16:creationId xmlns="" xmlns:a16="http://schemas.microsoft.com/office/drawing/2014/main" id="{9B645813-C15C-4611-B2A3-71C8B30654F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 xmlns:a16="http://schemas.microsoft.com/office/drawing/2014/main" id="{CA1D7617-74F2-480A-A47E-98E20C9D529E}"/>
              </a:ext>
            </a:extLst>
          </p:cNvPr>
          <p:cNvSpPr>
            <a:spLocks noGrp="1"/>
          </p:cNvSpPr>
          <p:nvPr>
            <p:ph type="sldNum" sz="quarter" idx="12"/>
          </p:nvPr>
        </p:nvSpPr>
        <p:spPr/>
        <p:txBody>
          <a:bodyPr/>
          <a:lstStyle/>
          <a:p>
            <a:fld id="{B441DDA1-268D-4530-9BD7-1D6CF3312DCC}" type="slidenum">
              <a:rPr lang="en-GB" smtClean="0"/>
              <a:t>‹#›</a:t>
            </a:fld>
            <a:endParaRPr lang="en-GB"/>
          </a:p>
        </p:txBody>
      </p:sp>
    </p:spTree>
    <p:extLst>
      <p:ext uri="{BB962C8B-B14F-4D97-AF65-F5344CB8AC3E}">
        <p14:creationId xmlns:p14="http://schemas.microsoft.com/office/powerpoint/2010/main" val="3794963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81938C-A673-4021-850B-164273CC9A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DB75C65C-D3AF-45E8-BF0F-77F5DFE5E4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 xmlns:a16="http://schemas.microsoft.com/office/drawing/2014/main" id="{956A3589-1907-4C7A-BD46-2BB182862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1A8DDD2-377A-4BD5-A802-3D2953D3E6D7}"/>
              </a:ext>
            </a:extLst>
          </p:cNvPr>
          <p:cNvSpPr>
            <a:spLocks noGrp="1"/>
          </p:cNvSpPr>
          <p:nvPr>
            <p:ph type="dt" sz="half" idx="10"/>
          </p:nvPr>
        </p:nvSpPr>
        <p:spPr/>
        <p:txBody>
          <a:bodyPr/>
          <a:lstStyle/>
          <a:p>
            <a:fld id="{B28D249F-8E2F-41BD-8984-CD962C9DD476}" type="datetimeFigureOut">
              <a:rPr lang="en-GB" smtClean="0"/>
              <a:t>30/09/2021</a:t>
            </a:fld>
            <a:endParaRPr lang="en-GB"/>
          </a:p>
        </p:txBody>
      </p:sp>
      <p:sp>
        <p:nvSpPr>
          <p:cNvPr id="6" name="Footer Placeholder 5">
            <a:extLst>
              <a:ext uri="{FF2B5EF4-FFF2-40B4-BE49-F238E27FC236}">
                <a16:creationId xmlns="" xmlns:a16="http://schemas.microsoft.com/office/drawing/2014/main" id="{A296DDCC-D536-4178-AA00-FC4BB99D35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4CCD4343-965D-436D-9C1C-9B891EF037A9}"/>
              </a:ext>
            </a:extLst>
          </p:cNvPr>
          <p:cNvSpPr>
            <a:spLocks noGrp="1"/>
          </p:cNvSpPr>
          <p:nvPr>
            <p:ph type="sldNum" sz="quarter" idx="12"/>
          </p:nvPr>
        </p:nvSpPr>
        <p:spPr/>
        <p:txBody>
          <a:bodyPr/>
          <a:lstStyle/>
          <a:p>
            <a:fld id="{B441DDA1-268D-4530-9BD7-1D6CF3312DCC}" type="slidenum">
              <a:rPr lang="en-GB" smtClean="0"/>
              <a:t>‹#›</a:t>
            </a:fld>
            <a:endParaRPr lang="en-GB"/>
          </a:p>
        </p:txBody>
      </p:sp>
    </p:spTree>
    <p:extLst>
      <p:ext uri="{BB962C8B-B14F-4D97-AF65-F5344CB8AC3E}">
        <p14:creationId xmlns:p14="http://schemas.microsoft.com/office/powerpoint/2010/main" val="241369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2EEAE9-40B8-4715-860E-7C29548005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 xmlns:a16="http://schemas.microsoft.com/office/drawing/2014/main" id="{1A562355-5EA2-42E0-A933-E6F671790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 xmlns:a16="http://schemas.microsoft.com/office/drawing/2014/main" id="{EC14EB8C-89CD-48E2-B739-FF611FF52D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7C1309A-B460-4C68-887D-25744DA56274}"/>
              </a:ext>
            </a:extLst>
          </p:cNvPr>
          <p:cNvSpPr>
            <a:spLocks noGrp="1"/>
          </p:cNvSpPr>
          <p:nvPr>
            <p:ph type="dt" sz="half" idx="10"/>
          </p:nvPr>
        </p:nvSpPr>
        <p:spPr/>
        <p:txBody>
          <a:bodyPr/>
          <a:lstStyle/>
          <a:p>
            <a:fld id="{B28D249F-8E2F-41BD-8984-CD962C9DD476}" type="datetimeFigureOut">
              <a:rPr lang="en-GB" smtClean="0"/>
              <a:t>30/09/2021</a:t>
            </a:fld>
            <a:endParaRPr lang="en-GB"/>
          </a:p>
        </p:txBody>
      </p:sp>
      <p:sp>
        <p:nvSpPr>
          <p:cNvPr id="6" name="Footer Placeholder 5">
            <a:extLst>
              <a:ext uri="{FF2B5EF4-FFF2-40B4-BE49-F238E27FC236}">
                <a16:creationId xmlns="" xmlns:a16="http://schemas.microsoft.com/office/drawing/2014/main" id="{4F6C6F23-0EE3-41E6-8B06-FB3BDF6E5E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342961D2-DE58-49B8-BDAA-07B3CC1B4E6E}"/>
              </a:ext>
            </a:extLst>
          </p:cNvPr>
          <p:cNvSpPr>
            <a:spLocks noGrp="1"/>
          </p:cNvSpPr>
          <p:nvPr>
            <p:ph type="sldNum" sz="quarter" idx="12"/>
          </p:nvPr>
        </p:nvSpPr>
        <p:spPr/>
        <p:txBody>
          <a:bodyPr/>
          <a:lstStyle/>
          <a:p>
            <a:fld id="{B441DDA1-268D-4530-9BD7-1D6CF3312DCC}" type="slidenum">
              <a:rPr lang="en-GB" smtClean="0"/>
              <a:t>‹#›</a:t>
            </a:fld>
            <a:endParaRPr lang="en-GB"/>
          </a:p>
        </p:txBody>
      </p:sp>
    </p:spTree>
    <p:extLst>
      <p:ext uri="{BB962C8B-B14F-4D97-AF65-F5344CB8AC3E}">
        <p14:creationId xmlns:p14="http://schemas.microsoft.com/office/powerpoint/2010/main" val="3304690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CC41169-75BF-4A5F-B547-12F0557EB8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2E1BB6E1-5C2E-4AD6-AB61-42E9CC42E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2D5C1265-CA15-4EFC-A8DA-E606F66EC3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D249F-8E2F-41BD-8984-CD962C9DD476}" type="datetimeFigureOut">
              <a:rPr lang="en-GB" smtClean="0"/>
              <a:t>30/09/2021</a:t>
            </a:fld>
            <a:endParaRPr lang="en-GB"/>
          </a:p>
        </p:txBody>
      </p:sp>
      <p:sp>
        <p:nvSpPr>
          <p:cNvPr id="5" name="Footer Placeholder 4">
            <a:extLst>
              <a:ext uri="{FF2B5EF4-FFF2-40B4-BE49-F238E27FC236}">
                <a16:creationId xmlns="" xmlns:a16="http://schemas.microsoft.com/office/drawing/2014/main" id="{92895D66-0D92-4A8B-9A05-63F5A1FB4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 xmlns:a16="http://schemas.microsoft.com/office/drawing/2014/main" id="{D1222D0F-B0A0-466B-8F66-9B0BA2DFF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1DDA1-268D-4530-9BD7-1D6CF3312DCC}" type="slidenum">
              <a:rPr lang="en-GB" smtClean="0"/>
              <a:t>‹#›</a:t>
            </a:fld>
            <a:endParaRPr lang="en-GB"/>
          </a:p>
        </p:txBody>
      </p:sp>
    </p:spTree>
    <p:extLst>
      <p:ext uri="{BB962C8B-B14F-4D97-AF65-F5344CB8AC3E}">
        <p14:creationId xmlns:p14="http://schemas.microsoft.com/office/powerpoint/2010/main" val="2812693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hyperlink" Target="https://courses.lumenlearning.com/wmopen-psychology/chapter/outcome-vis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hyperlink" Target="https://www.youtube.com/watch?v=IOHayh06LJ4&amp;ab_channel=PaulLest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hyperlink" Target="https://towardsdatascience.com/canny-edge-detection-step-by-step-in-python-computer-vision-b49c3a2d8123"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s://iq.opengenus.org/object-detection-with-histogram-of-oriented-gradients-ho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2010.11929"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hyperlink" Target="https://arxiv.org/pdf/1707.02968v2.pdf"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towardsdatascience.com/review-senet-squeeze-and-excitation-network-winner-of-ilsvrc-2017-image-classification-a887b98b2883"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vision.stanford.edu/teaching/cs131_fall1718/files/cs131-class-notes.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2.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7" Type="http://schemas.openxmlformats.org/officeDocument/2006/relationships/image" Target="../media/image71.pn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hyperlink" Target="https://thiscatdoesnotexist.com/" TargetMode="External"/><Relationship Id="rId5" Type="http://schemas.openxmlformats.org/officeDocument/2006/relationships/image" Target="../media/image70.jpeg"/><Relationship Id="rId4" Type="http://schemas.openxmlformats.org/officeDocument/2006/relationships/hyperlink" Target="https://edition.cnn.com/2020/02/28/tech/fake-twitter-candidate-2020/index.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karpathy.github.io/2012/10/22/state-of-computer-vision/" TargetMode="External"/><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aiindex.stanford.edu/repor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hyperlink" Target="https://www.forbes.com/sites/robtoews/2021/02/28/a-wave-of-billion-dollar-computer-vision-startups-is-coming/?sh=21ce139b3f4c" TargetMode="Externa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approximatelycorrect.com/2018/01/29/heuristics-technical-scientific-writing-machine-learning-perspective/" TargetMode="External"/><Relationship Id="rId2" Type="http://schemas.openxmlformats.org/officeDocument/2006/relationships/hyperlink" Target="https://www.overleaf.com/latex/templates/cvpr-2018-template/qgmrfntfbq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deeplearning.ai/" TargetMode="External"/><Relationship Id="rId2" Type="http://schemas.openxmlformats.org/officeDocument/2006/relationships/hyperlink" Target="http://www.deeplearningbook.or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en.wikipedia.org/wiki/Cambrian_explosio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recisioncamerarepairs.com/blog/the-evolution-of-the-camera" TargetMode="External"/><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hyperlink" Target="https://www.statista.com/statistics/259477/hours-of-video-uploaded-to-youtube-every-minute/" TargetMode="External"/><Relationship Id="rId2" Type="http://schemas.openxmlformats.org/officeDocument/2006/relationships/hyperlink" Target="https://focus.mylio.com/tech-today/how-many-photos-will-be-taken-in-202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49BAA3-32C0-4022-93CE-26BFAB45140C}"/>
              </a:ext>
            </a:extLst>
          </p:cNvPr>
          <p:cNvSpPr>
            <a:spLocks noGrp="1"/>
          </p:cNvSpPr>
          <p:nvPr>
            <p:ph type="ctrTitle"/>
          </p:nvPr>
        </p:nvSpPr>
        <p:spPr/>
        <p:txBody>
          <a:bodyPr/>
          <a:lstStyle/>
          <a:p>
            <a:r>
              <a:rPr lang="en-GB" b="1" i="1" dirty="0"/>
              <a:t>Computer vision and deep learning</a:t>
            </a:r>
          </a:p>
        </p:txBody>
      </p:sp>
      <p:sp>
        <p:nvSpPr>
          <p:cNvPr id="3" name="Subtitle 2">
            <a:extLst>
              <a:ext uri="{FF2B5EF4-FFF2-40B4-BE49-F238E27FC236}">
                <a16:creationId xmlns="" xmlns:a16="http://schemas.microsoft.com/office/drawing/2014/main" id="{426CC058-41BB-49BC-8889-22601C5C34EC}"/>
              </a:ext>
            </a:extLst>
          </p:cNvPr>
          <p:cNvSpPr>
            <a:spLocks noGrp="1"/>
          </p:cNvSpPr>
          <p:nvPr>
            <p:ph type="subTitle" idx="1"/>
          </p:nvPr>
        </p:nvSpPr>
        <p:spPr/>
        <p:txBody>
          <a:bodyPr/>
          <a:lstStyle/>
          <a:p>
            <a:r>
              <a:rPr lang="en-GB" dirty="0"/>
              <a:t>Lecture 1</a:t>
            </a:r>
          </a:p>
        </p:txBody>
      </p:sp>
    </p:spTree>
    <p:extLst>
      <p:ext uri="{BB962C8B-B14F-4D97-AF65-F5344CB8AC3E}">
        <p14:creationId xmlns:p14="http://schemas.microsoft.com/office/powerpoint/2010/main" val="27791619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825162-95BC-4E5B-8C50-0D298E6FAD3E}"/>
              </a:ext>
            </a:extLst>
          </p:cNvPr>
          <p:cNvSpPr>
            <a:spLocks noGrp="1"/>
          </p:cNvSpPr>
          <p:nvPr>
            <p:ph type="title"/>
          </p:nvPr>
        </p:nvSpPr>
        <p:spPr>
          <a:xfrm>
            <a:off x="745921" y="84094"/>
            <a:ext cx="10515600" cy="1325563"/>
          </a:xfrm>
        </p:spPr>
        <p:txBody>
          <a:bodyPr/>
          <a:lstStyle/>
          <a:p>
            <a:r>
              <a:rPr lang="en-GB" dirty="0"/>
              <a:t>Visual cortex</a:t>
            </a:r>
          </a:p>
        </p:txBody>
      </p:sp>
      <p:pic>
        <p:nvPicPr>
          <p:cNvPr id="1028" name="Picture 4" descr="Areas of the brain showing the ventral pathway, along the side of the brain closer to the temporal lobes, and the dorsal pathway in the back of the brain. It also shows the visual cortex areas V1/V2, V3, V3A, and V4.">
            <a:extLst>
              <a:ext uri="{FF2B5EF4-FFF2-40B4-BE49-F238E27FC236}">
                <a16:creationId xmlns="" xmlns:a16="http://schemas.microsoft.com/office/drawing/2014/main" id="{B466D2C7-6E06-4CD6-A3FA-0D4A629E2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081" y="876956"/>
            <a:ext cx="7620000" cy="38385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 illustration shows the location of the occipital lobe, optic chiasm, optic nerve, and the eyes in relation to their position in the brain and head.">
            <a:extLst>
              <a:ext uri="{FF2B5EF4-FFF2-40B4-BE49-F238E27FC236}">
                <a16:creationId xmlns="" xmlns:a16="http://schemas.microsoft.com/office/drawing/2014/main" id="{6115B64D-6517-4ED8-9747-18431DB53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81" y="3428459"/>
            <a:ext cx="4649240" cy="33454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3F4A6398-75C3-4329-BC71-1688B70EDE13}"/>
              </a:ext>
            </a:extLst>
          </p:cNvPr>
          <p:cNvSpPr txBox="1"/>
          <p:nvPr/>
        </p:nvSpPr>
        <p:spPr>
          <a:xfrm>
            <a:off x="453006" y="1677798"/>
            <a:ext cx="3892540" cy="646331"/>
          </a:xfrm>
          <a:prstGeom prst="rect">
            <a:avLst/>
          </a:prstGeom>
          <a:noFill/>
        </p:spPr>
        <p:txBody>
          <a:bodyPr wrap="none" rtlCol="0">
            <a:spAutoFit/>
          </a:bodyPr>
          <a:lstStyle/>
          <a:p>
            <a:r>
              <a:rPr lang="en-GB" dirty="0"/>
              <a:t>Ventral pathway: “what” pathway</a:t>
            </a:r>
          </a:p>
          <a:p>
            <a:r>
              <a:rPr lang="en-GB" dirty="0"/>
              <a:t>Dorsal pathway: “where/how” pathway</a:t>
            </a:r>
          </a:p>
        </p:txBody>
      </p:sp>
      <p:sp>
        <p:nvSpPr>
          <p:cNvPr id="5" name="TextBox 4">
            <a:extLst>
              <a:ext uri="{FF2B5EF4-FFF2-40B4-BE49-F238E27FC236}">
                <a16:creationId xmlns="" xmlns:a16="http://schemas.microsoft.com/office/drawing/2014/main" id="{1529192F-866F-4021-A2E2-3FB48E30CBAF}"/>
              </a:ext>
            </a:extLst>
          </p:cNvPr>
          <p:cNvSpPr txBox="1"/>
          <p:nvPr/>
        </p:nvSpPr>
        <p:spPr>
          <a:xfrm>
            <a:off x="7634289" y="6467912"/>
            <a:ext cx="4320330" cy="215444"/>
          </a:xfrm>
          <a:prstGeom prst="rect">
            <a:avLst/>
          </a:prstGeom>
          <a:noFill/>
        </p:spPr>
        <p:txBody>
          <a:bodyPr wrap="square" rtlCol="0">
            <a:spAutoFit/>
          </a:bodyPr>
          <a:lstStyle/>
          <a:p>
            <a:r>
              <a:rPr lang="en-GB" sz="800" dirty="0">
                <a:hlinkClick r:id="rId4"/>
              </a:rPr>
              <a:t>https://courses.lumenlearning.com/wmopen-psychology/chapter/outcome-vision/</a:t>
            </a:r>
            <a:r>
              <a:rPr lang="en-GB" sz="800" dirty="0"/>
              <a:t> </a:t>
            </a:r>
          </a:p>
        </p:txBody>
      </p:sp>
      <p:sp>
        <p:nvSpPr>
          <p:cNvPr id="3" name="AutoShape 2" descr="Structure Eye Human Eye Diagram Class 10 - Diagramai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4" descr="Structure Eye Human Eye Diagram Class 10 - Diagramaic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descr="Structure Eye Human Eye Diagram Class 10 - Diagramaic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4" name="Picture 10" descr="Anatomy of the Eye: Eye Structure &amp; More | NVISION Eye Cente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7804" y="3912390"/>
            <a:ext cx="3312633" cy="233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012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7B7980-C200-42DC-BC23-D0FE89D64808}"/>
              </a:ext>
            </a:extLst>
          </p:cNvPr>
          <p:cNvSpPr>
            <a:spLocks noGrp="1"/>
          </p:cNvSpPr>
          <p:nvPr>
            <p:ph type="title"/>
          </p:nvPr>
        </p:nvSpPr>
        <p:spPr>
          <a:xfrm>
            <a:off x="793567" y="146870"/>
            <a:ext cx="10515600" cy="1325563"/>
          </a:xfrm>
        </p:spPr>
        <p:txBody>
          <a:bodyPr/>
          <a:lstStyle/>
          <a:p>
            <a:r>
              <a:rPr lang="en-GB" dirty="0"/>
              <a:t>Understanding the visual cortex</a:t>
            </a:r>
          </a:p>
        </p:txBody>
      </p:sp>
      <p:pic>
        <p:nvPicPr>
          <p:cNvPr id="1026" name="Picture 2">
            <a:extLst>
              <a:ext uri="{FF2B5EF4-FFF2-40B4-BE49-F238E27FC236}">
                <a16:creationId xmlns="" xmlns:a16="http://schemas.microsoft.com/office/drawing/2014/main" id="{F37CD67F-DA86-4522-8EC7-E29A1189C1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69075" y="1472433"/>
            <a:ext cx="3836496"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6453F716-8BF2-4932-8724-DBD747ED87D7}"/>
              </a:ext>
            </a:extLst>
          </p:cNvPr>
          <p:cNvSpPr txBox="1"/>
          <p:nvPr/>
        </p:nvSpPr>
        <p:spPr>
          <a:xfrm>
            <a:off x="7815469" y="3733101"/>
            <a:ext cx="3943708" cy="523220"/>
          </a:xfrm>
          <a:prstGeom prst="rect">
            <a:avLst/>
          </a:prstGeom>
          <a:noFill/>
        </p:spPr>
        <p:txBody>
          <a:bodyPr wrap="none" rtlCol="0">
            <a:spAutoFit/>
          </a:bodyPr>
          <a:lstStyle/>
          <a:p>
            <a:r>
              <a:rPr lang="en-US" sz="1400" b="0" i="0" dirty="0">
                <a:effectLst/>
                <a:latin typeface="Open Sans"/>
              </a:rPr>
              <a:t>Nobel Prize for Physiology or Medicine in 1981:</a:t>
            </a:r>
          </a:p>
          <a:p>
            <a:pPr algn="ctr"/>
            <a:r>
              <a:rPr lang="de-DE" sz="1400" dirty="0">
                <a:latin typeface="Open Sans"/>
              </a:rPr>
              <a:t>David Hubel and Torsten Wiesel </a:t>
            </a:r>
            <a:endParaRPr lang="en-GB" sz="1400" dirty="0">
              <a:latin typeface="Open Sans"/>
            </a:endParaRPr>
          </a:p>
        </p:txBody>
      </p:sp>
      <p:pic>
        <p:nvPicPr>
          <p:cNvPr id="1028" name="Picture 4" descr="n the classic neuroscience experiment, Hubel and Wiesel discovered a... |  Download Scientific Diagram">
            <a:extLst>
              <a:ext uri="{FF2B5EF4-FFF2-40B4-BE49-F238E27FC236}">
                <a16:creationId xmlns="" xmlns:a16="http://schemas.microsoft.com/office/drawing/2014/main" id="{D732C677-C3C6-4384-A376-9FFD85B47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75" y="1413731"/>
            <a:ext cx="5934075" cy="3924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8A991086-9938-4C98-9F5C-763C46589E44}"/>
              </a:ext>
            </a:extLst>
          </p:cNvPr>
          <p:cNvSpPr txBox="1"/>
          <p:nvPr/>
        </p:nvSpPr>
        <p:spPr>
          <a:xfrm>
            <a:off x="276837" y="6369764"/>
            <a:ext cx="6450805" cy="215444"/>
          </a:xfrm>
          <a:prstGeom prst="rect">
            <a:avLst/>
          </a:prstGeom>
          <a:noFill/>
        </p:spPr>
        <p:txBody>
          <a:bodyPr wrap="none" rtlCol="0">
            <a:spAutoFit/>
          </a:bodyPr>
          <a:lstStyle/>
          <a:p>
            <a:r>
              <a:rPr lang="en-GB" sz="800" dirty="0">
                <a:latin typeface="Open Sans"/>
              </a:rPr>
              <a:t>Image source: https://www.researchgate.net/publication/335707980_Understanding_Neural_Networks_via_Feature_Visualization_A_Survey </a:t>
            </a:r>
          </a:p>
        </p:txBody>
      </p:sp>
      <p:sp>
        <p:nvSpPr>
          <p:cNvPr id="7" name="TextBox 6">
            <a:extLst>
              <a:ext uri="{FF2B5EF4-FFF2-40B4-BE49-F238E27FC236}">
                <a16:creationId xmlns="" xmlns:a16="http://schemas.microsoft.com/office/drawing/2014/main" id="{6F4E172B-EC67-44F0-AD24-51521037122F}"/>
              </a:ext>
            </a:extLst>
          </p:cNvPr>
          <p:cNvSpPr txBox="1"/>
          <p:nvPr/>
        </p:nvSpPr>
        <p:spPr>
          <a:xfrm>
            <a:off x="6814135" y="4482878"/>
            <a:ext cx="4694490" cy="1754326"/>
          </a:xfrm>
          <a:prstGeom prst="rect">
            <a:avLst/>
          </a:prstGeom>
          <a:noFill/>
        </p:spPr>
        <p:txBody>
          <a:bodyPr wrap="none" rtlCol="0">
            <a:spAutoFit/>
          </a:bodyPr>
          <a:lstStyle/>
          <a:p>
            <a:r>
              <a:rPr lang="en-GB" dirty="0">
                <a:solidFill>
                  <a:srgbClr val="C00000"/>
                </a:solidFill>
              </a:rPr>
              <a:t>Simple cells</a:t>
            </a:r>
            <a:r>
              <a:rPr lang="en-GB" dirty="0"/>
              <a:t>: </a:t>
            </a:r>
          </a:p>
          <a:p>
            <a:r>
              <a:rPr lang="en-GB" dirty="0"/>
              <a:t>	orientation, position</a:t>
            </a:r>
          </a:p>
          <a:p>
            <a:r>
              <a:rPr lang="en-GB" dirty="0">
                <a:solidFill>
                  <a:srgbClr val="C00000"/>
                </a:solidFill>
              </a:rPr>
              <a:t>Complex cells</a:t>
            </a:r>
            <a:r>
              <a:rPr lang="en-GB" dirty="0"/>
              <a:t>: </a:t>
            </a:r>
          </a:p>
          <a:p>
            <a:r>
              <a:rPr lang="en-GB" dirty="0"/>
              <a:t>	orientation, motion, direction</a:t>
            </a:r>
          </a:p>
          <a:p>
            <a:r>
              <a:rPr lang="en-GB" dirty="0">
                <a:solidFill>
                  <a:srgbClr val="C00000"/>
                </a:solidFill>
              </a:rPr>
              <a:t>“Hypercomplex” cells</a:t>
            </a:r>
            <a:r>
              <a:rPr lang="en-GB" dirty="0"/>
              <a:t>:</a:t>
            </a:r>
          </a:p>
          <a:p>
            <a:r>
              <a:rPr lang="en-GB" dirty="0"/>
              <a:t>	orientation, motion, direction, length</a:t>
            </a:r>
          </a:p>
        </p:txBody>
      </p:sp>
      <p:sp>
        <p:nvSpPr>
          <p:cNvPr id="9" name="TextBox 8">
            <a:extLst>
              <a:ext uri="{FF2B5EF4-FFF2-40B4-BE49-F238E27FC236}">
                <a16:creationId xmlns="" xmlns:a16="http://schemas.microsoft.com/office/drawing/2014/main" id="{6B4DC0B4-51BE-47A5-A2A0-934F8C75C673}"/>
              </a:ext>
            </a:extLst>
          </p:cNvPr>
          <p:cNvSpPr txBox="1"/>
          <p:nvPr/>
        </p:nvSpPr>
        <p:spPr>
          <a:xfrm>
            <a:off x="2444793" y="5484565"/>
            <a:ext cx="2411238" cy="369332"/>
          </a:xfrm>
          <a:prstGeom prst="rect">
            <a:avLst/>
          </a:prstGeom>
          <a:noFill/>
        </p:spPr>
        <p:txBody>
          <a:bodyPr wrap="none" rtlCol="0">
            <a:spAutoFit/>
          </a:bodyPr>
          <a:lstStyle/>
          <a:p>
            <a:r>
              <a:rPr lang="en-GB" sz="1800" b="0" i="0" u="none" strike="noStrike" baseline="0" dirty="0">
                <a:latin typeface="Calibri" panose="020F0502020204030204" pitchFamily="34" charset="0"/>
              </a:rPr>
              <a:t>Hubel and Wiesel, 1959</a:t>
            </a:r>
            <a:endParaRPr lang="en-GB" dirty="0"/>
          </a:p>
        </p:txBody>
      </p:sp>
      <p:sp>
        <p:nvSpPr>
          <p:cNvPr id="13" name="TextBox 12">
            <a:extLst>
              <a:ext uri="{FF2B5EF4-FFF2-40B4-BE49-F238E27FC236}">
                <a16:creationId xmlns="" xmlns:a16="http://schemas.microsoft.com/office/drawing/2014/main" id="{ADAC00FA-90F9-47C5-8C2B-7DBDFA526BF8}"/>
              </a:ext>
            </a:extLst>
          </p:cNvPr>
          <p:cNvSpPr txBox="1"/>
          <p:nvPr/>
        </p:nvSpPr>
        <p:spPr>
          <a:xfrm>
            <a:off x="603111" y="5831155"/>
            <a:ext cx="6094602" cy="307777"/>
          </a:xfrm>
          <a:prstGeom prst="rect">
            <a:avLst/>
          </a:prstGeom>
          <a:noFill/>
        </p:spPr>
        <p:txBody>
          <a:bodyPr wrap="square">
            <a:spAutoFit/>
          </a:bodyPr>
          <a:lstStyle/>
          <a:p>
            <a:pPr algn="ctr"/>
            <a:r>
              <a:rPr lang="en-GB" sz="1400" dirty="0">
                <a:hlinkClick r:id="rId4"/>
              </a:rPr>
              <a:t>https://www.youtube.com/watch?v=IOHayh06LJ4&amp;ab_channel=PaulLester</a:t>
            </a:r>
            <a:r>
              <a:rPr lang="en-GB" sz="1400" dirty="0"/>
              <a:t> </a:t>
            </a:r>
          </a:p>
        </p:txBody>
      </p:sp>
    </p:spTree>
    <p:extLst>
      <p:ext uri="{BB962C8B-B14F-4D97-AF65-F5344CB8AC3E}">
        <p14:creationId xmlns:p14="http://schemas.microsoft.com/office/powerpoint/2010/main" val="3660339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0"/>
            <a:ext cx="10515600" cy="1325563"/>
          </a:xfrm>
        </p:spPr>
        <p:txBody>
          <a:bodyPr/>
          <a:lstStyle/>
          <a:p>
            <a:r>
              <a:rPr lang="en-GB" dirty="0"/>
              <a:t>Larry Roberts</a:t>
            </a:r>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1963</a:t>
            </a:r>
          </a:p>
        </p:txBody>
      </p:sp>
      <p:sp>
        <p:nvSpPr>
          <p:cNvPr id="3" name="TextBox 2">
            <a:extLst>
              <a:ext uri="{FF2B5EF4-FFF2-40B4-BE49-F238E27FC236}">
                <a16:creationId xmlns="" xmlns:a16="http://schemas.microsoft.com/office/drawing/2014/main" id="{5F2DBA9D-74C8-4A9E-A2EF-E421ACCB34A5}"/>
              </a:ext>
            </a:extLst>
          </p:cNvPr>
          <p:cNvSpPr txBox="1"/>
          <p:nvPr/>
        </p:nvSpPr>
        <p:spPr>
          <a:xfrm>
            <a:off x="878745" y="3586098"/>
            <a:ext cx="4953700" cy="2246769"/>
          </a:xfrm>
          <a:prstGeom prst="rect">
            <a:avLst/>
          </a:prstGeom>
          <a:noFill/>
        </p:spPr>
        <p:txBody>
          <a:bodyPr wrap="square">
            <a:spAutoFit/>
          </a:bodyPr>
          <a:lstStyle/>
          <a:p>
            <a:pPr algn="just"/>
            <a:r>
              <a:rPr lang="en-GB" sz="2000" dirty="0"/>
              <a:t>First PhD thesis in the field of Computer Vision: “Machine Perception of Three Dimensional Solids”, Larry Roberts,  1963, MIT Press</a:t>
            </a:r>
          </a:p>
          <a:p>
            <a:pPr algn="just"/>
            <a:endParaRPr lang="en-GB" sz="2000" dirty="0"/>
          </a:p>
          <a:p>
            <a:pPr marL="342900" indent="-342900" algn="just">
              <a:buFont typeface="Arial" panose="020B0604020202020204" pitchFamily="34" charset="0"/>
              <a:buChar char="•"/>
            </a:pPr>
            <a:r>
              <a:rPr lang="en-GB" sz="2000" dirty="0"/>
              <a:t>extract 3D information about solid objects from 2D photographs of line drawings</a:t>
            </a:r>
          </a:p>
        </p:txBody>
      </p:sp>
      <p:pic>
        <p:nvPicPr>
          <p:cNvPr id="5" name="Picture 4">
            <a:extLst>
              <a:ext uri="{FF2B5EF4-FFF2-40B4-BE49-F238E27FC236}">
                <a16:creationId xmlns="" xmlns:a16="http://schemas.microsoft.com/office/drawing/2014/main" id="{5A00C793-11FD-4953-B536-5E3F2D68E9B0}"/>
              </a:ext>
            </a:extLst>
          </p:cNvPr>
          <p:cNvPicPr>
            <a:picLocks noChangeAspect="1"/>
          </p:cNvPicPr>
          <p:nvPr/>
        </p:nvPicPr>
        <p:blipFill>
          <a:blip r:embed="rId2"/>
          <a:stretch>
            <a:fillRect/>
          </a:stretch>
        </p:blipFill>
        <p:spPr>
          <a:xfrm>
            <a:off x="6492074" y="920516"/>
            <a:ext cx="2171700" cy="2219325"/>
          </a:xfrm>
          <a:prstGeom prst="rect">
            <a:avLst/>
          </a:prstGeom>
        </p:spPr>
      </p:pic>
      <p:pic>
        <p:nvPicPr>
          <p:cNvPr id="6" name="Picture 5">
            <a:extLst>
              <a:ext uri="{FF2B5EF4-FFF2-40B4-BE49-F238E27FC236}">
                <a16:creationId xmlns="" xmlns:a16="http://schemas.microsoft.com/office/drawing/2014/main" id="{12F8F9B0-B14C-4348-BAB4-4268CA499E2B}"/>
              </a:ext>
            </a:extLst>
          </p:cNvPr>
          <p:cNvPicPr>
            <a:picLocks noChangeAspect="1"/>
          </p:cNvPicPr>
          <p:nvPr/>
        </p:nvPicPr>
        <p:blipFill>
          <a:blip r:embed="rId3"/>
          <a:stretch>
            <a:fillRect/>
          </a:stretch>
        </p:blipFill>
        <p:spPr>
          <a:xfrm>
            <a:off x="9089909" y="920516"/>
            <a:ext cx="2200275" cy="2181225"/>
          </a:xfrm>
          <a:prstGeom prst="rect">
            <a:avLst/>
          </a:prstGeom>
        </p:spPr>
      </p:pic>
      <p:pic>
        <p:nvPicPr>
          <p:cNvPr id="7" name="Picture 6">
            <a:extLst>
              <a:ext uri="{FF2B5EF4-FFF2-40B4-BE49-F238E27FC236}">
                <a16:creationId xmlns="" xmlns:a16="http://schemas.microsoft.com/office/drawing/2014/main" id="{7AA1AACA-5FB1-4901-87E2-906B14F1303A}"/>
              </a:ext>
            </a:extLst>
          </p:cNvPr>
          <p:cNvPicPr>
            <a:picLocks noChangeAspect="1"/>
          </p:cNvPicPr>
          <p:nvPr/>
        </p:nvPicPr>
        <p:blipFill>
          <a:blip r:embed="rId4"/>
          <a:stretch>
            <a:fillRect/>
          </a:stretch>
        </p:blipFill>
        <p:spPr>
          <a:xfrm>
            <a:off x="6492074" y="3588347"/>
            <a:ext cx="2152650" cy="2181225"/>
          </a:xfrm>
          <a:prstGeom prst="rect">
            <a:avLst/>
          </a:prstGeom>
        </p:spPr>
      </p:pic>
      <p:pic>
        <p:nvPicPr>
          <p:cNvPr id="8" name="Picture 7">
            <a:extLst>
              <a:ext uri="{FF2B5EF4-FFF2-40B4-BE49-F238E27FC236}">
                <a16:creationId xmlns="" xmlns:a16="http://schemas.microsoft.com/office/drawing/2014/main" id="{44AE858D-9611-4F6F-B09C-02B1567281F3}"/>
              </a:ext>
            </a:extLst>
          </p:cNvPr>
          <p:cNvPicPr>
            <a:picLocks noChangeAspect="1"/>
          </p:cNvPicPr>
          <p:nvPr/>
        </p:nvPicPr>
        <p:blipFill>
          <a:blip r:embed="rId5"/>
          <a:stretch>
            <a:fillRect/>
          </a:stretch>
        </p:blipFill>
        <p:spPr>
          <a:xfrm>
            <a:off x="9088904" y="3545484"/>
            <a:ext cx="2099103" cy="2181600"/>
          </a:xfrm>
          <a:prstGeom prst="rect">
            <a:avLst/>
          </a:prstGeom>
        </p:spPr>
      </p:pic>
      <p:pic>
        <p:nvPicPr>
          <p:cNvPr id="1028" name="Picture 4" descr="Larry Roberts - Biography, History and Inventions">
            <a:extLst>
              <a:ext uri="{FF2B5EF4-FFF2-40B4-BE49-F238E27FC236}">
                <a16:creationId xmlns="" xmlns:a16="http://schemas.microsoft.com/office/drawing/2014/main" id="{9F358E33-8A0F-4B13-B774-1852C93921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6340" y="1130916"/>
            <a:ext cx="1698511" cy="226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7294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0"/>
            <a:ext cx="10515600" cy="1325563"/>
          </a:xfrm>
        </p:spPr>
        <p:txBody>
          <a:bodyPr/>
          <a:lstStyle/>
          <a:p>
            <a:r>
              <a:rPr lang="en-GB" dirty="0"/>
              <a:t>The Summer Vision Project</a:t>
            </a:r>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1966</a:t>
            </a:r>
          </a:p>
        </p:txBody>
      </p:sp>
      <p:pic>
        <p:nvPicPr>
          <p:cNvPr id="11" name="Picture 10">
            <a:extLst>
              <a:ext uri="{FF2B5EF4-FFF2-40B4-BE49-F238E27FC236}">
                <a16:creationId xmlns="" xmlns:a16="http://schemas.microsoft.com/office/drawing/2014/main" id="{84880768-FDA6-4F24-871B-7E75433BBECD}"/>
              </a:ext>
            </a:extLst>
          </p:cNvPr>
          <p:cNvPicPr>
            <a:picLocks noChangeAspect="1"/>
          </p:cNvPicPr>
          <p:nvPr/>
        </p:nvPicPr>
        <p:blipFill>
          <a:blip r:embed="rId2"/>
          <a:stretch>
            <a:fillRect/>
          </a:stretch>
        </p:blipFill>
        <p:spPr>
          <a:xfrm>
            <a:off x="843794" y="1276019"/>
            <a:ext cx="5919801" cy="5040000"/>
          </a:xfrm>
          <a:prstGeom prst="rect">
            <a:avLst/>
          </a:prstGeom>
        </p:spPr>
      </p:pic>
      <p:pic>
        <p:nvPicPr>
          <p:cNvPr id="2050" name="Picture 2" descr="You can't teach people everything they need to know. – SCHOOL21C">
            <a:extLst>
              <a:ext uri="{FF2B5EF4-FFF2-40B4-BE49-F238E27FC236}">
                <a16:creationId xmlns="" xmlns:a16="http://schemas.microsoft.com/office/drawing/2014/main" id="{5BDA37B7-5C26-4372-B6F2-5AFDDC858E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8965" y="939567"/>
            <a:ext cx="3360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08666260-E069-42B1-88A6-BB3C9CB0412D}"/>
              </a:ext>
            </a:extLst>
          </p:cNvPr>
          <p:cNvSpPr txBox="1"/>
          <p:nvPr/>
        </p:nvSpPr>
        <p:spPr>
          <a:xfrm>
            <a:off x="7067724" y="3702820"/>
            <a:ext cx="4467138" cy="2677656"/>
          </a:xfrm>
          <a:prstGeom prst="rect">
            <a:avLst/>
          </a:prstGeom>
          <a:noFill/>
        </p:spPr>
        <p:txBody>
          <a:bodyPr wrap="square">
            <a:spAutoFit/>
          </a:bodyPr>
          <a:lstStyle/>
          <a:p>
            <a:pPr algn="just"/>
            <a:r>
              <a:rPr lang="en-US" sz="1400" b="0" i="1" dirty="0">
                <a:solidFill>
                  <a:srgbClr val="111111"/>
                </a:solidFill>
                <a:effectLst/>
                <a:latin typeface="Helvetica Neue"/>
              </a:rPr>
              <a:t>The primary goal of the project is to construct a system of programs which will divide a </a:t>
            </a:r>
            <a:r>
              <a:rPr lang="en-US" sz="1400" b="0" i="1" dirty="0" err="1">
                <a:solidFill>
                  <a:srgbClr val="111111"/>
                </a:solidFill>
                <a:effectLst/>
                <a:latin typeface="Helvetica Neue"/>
              </a:rPr>
              <a:t>vidisector</a:t>
            </a:r>
            <a:r>
              <a:rPr lang="en-US" sz="1400" b="0" i="1" dirty="0">
                <a:solidFill>
                  <a:srgbClr val="111111"/>
                </a:solidFill>
                <a:effectLst/>
                <a:latin typeface="Helvetica Neue"/>
              </a:rPr>
              <a:t> picture into regions such as likely objects, likely background areas and chaos. We shall call this part of its operation FIGURE-GROUND analysis. It will be impossible to do this without considerable analysis of shape and surface properties, so FIGURE-GROUND analysis is really inseparable in practice from the second goal which is REGION DESCRIPTION. The final goal is OBJECT IDENTIFICATION which will actually name objects by matching them with a vocabulary of known objects.</a:t>
            </a:r>
            <a:endParaRPr lang="en-GB" sz="1400" i="1" dirty="0"/>
          </a:p>
        </p:txBody>
      </p:sp>
    </p:spTree>
    <p:extLst>
      <p:ext uri="{BB962C8B-B14F-4D97-AF65-F5344CB8AC3E}">
        <p14:creationId xmlns:p14="http://schemas.microsoft.com/office/powerpoint/2010/main" val="8047429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0"/>
            <a:ext cx="10515600" cy="1325563"/>
          </a:xfrm>
        </p:spPr>
        <p:txBody>
          <a:bodyPr/>
          <a:lstStyle/>
          <a:p>
            <a:r>
              <a:rPr lang="en-GB" dirty="0"/>
              <a:t>David Maar</a:t>
            </a:r>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1981</a:t>
            </a:r>
          </a:p>
        </p:txBody>
      </p:sp>
      <p:pic>
        <p:nvPicPr>
          <p:cNvPr id="1026" name="Picture 2" descr="Vision: A Computational Investigation into the Human Representation and  Processing of Visual Information by David Marr">
            <a:extLst>
              <a:ext uri="{FF2B5EF4-FFF2-40B4-BE49-F238E27FC236}">
                <a16:creationId xmlns="" xmlns:a16="http://schemas.microsoft.com/office/drawing/2014/main" id="{9C9D22EF-DF05-4FA9-BFD8-46542C1D4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3631"/>
            <a:ext cx="4267200" cy="426720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 xmlns:a16="http://schemas.microsoft.com/office/drawing/2014/main" id="{469872D1-405A-4341-9B59-7ACB0E670A0B}"/>
              </a:ext>
            </a:extLst>
          </p:cNvPr>
          <p:cNvGrpSpPr/>
          <p:nvPr/>
        </p:nvGrpSpPr>
        <p:grpSpPr>
          <a:xfrm>
            <a:off x="7048859" y="139136"/>
            <a:ext cx="2585721" cy="6344123"/>
            <a:chOff x="7048859" y="155914"/>
            <a:chExt cx="2585721" cy="6344123"/>
          </a:xfrm>
        </p:grpSpPr>
        <p:sp>
          <p:nvSpPr>
            <p:cNvPr id="3" name="Rectangle 2">
              <a:extLst>
                <a:ext uri="{FF2B5EF4-FFF2-40B4-BE49-F238E27FC236}">
                  <a16:creationId xmlns="" xmlns:a16="http://schemas.microsoft.com/office/drawing/2014/main" id="{039E4D61-F0ED-4931-B602-FE3C29E77DE2}"/>
                </a:ext>
              </a:extLst>
            </p:cNvPr>
            <p:cNvSpPr/>
            <p:nvPr/>
          </p:nvSpPr>
          <p:spPr>
            <a:xfrm>
              <a:off x="7540632" y="845611"/>
              <a:ext cx="1786855" cy="528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Image</a:t>
              </a:r>
            </a:p>
          </p:txBody>
        </p:sp>
        <p:sp>
          <p:nvSpPr>
            <p:cNvPr id="4" name="Rectangle 3">
              <a:extLst>
                <a:ext uri="{FF2B5EF4-FFF2-40B4-BE49-F238E27FC236}">
                  <a16:creationId xmlns="" xmlns:a16="http://schemas.microsoft.com/office/drawing/2014/main" id="{9E016DBB-557E-4FD5-8B3F-F385408CFD57}"/>
                </a:ext>
              </a:extLst>
            </p:cNvPr>
            <p:cNvSpPr/>
            <p:nvPr/>
          </p:nvSpPr>
          <p:spPr>
            <a:xfrm>
              <a:off x="7540632" y="2155180"/>
              <a:ext cx="1786854" cy="6543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Primal sketch</a:t>
              </a:r>
            </a:p>
          </p:txBody>
        </p:sp>
        <p:sp>
          <p:nvSpPr>
            <p:cNvPr id="5" name="Rectangle 4">
              <a:extLst>
                <a:ext uri="{FF2B5EF4-FFF2-40B4-BE49-F238E27FC236}">
                  <a16:creationId xmlns="" xmlns:a16="http://schemas.microsoft.com/office/drawing/2014/main" id="{120EFA0B-FE82-468D-B9DC-4E094C1A6A0B}"/>
                </a:ext>
              </a:extLst>
            </p:cNvPr>
            <p:cNvSpPr/>
            <p:nvPr/>
          </p:nvSpPr>
          <p:spPr>
            <a:xfrm>
              <a:off x="7540632" y="4974769"/>
              <a:ext cx="1786854" cy="6543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Relational Structure</a:t>
              </a:r>
            </a:p>
          </p:txBody>
        </p:sp>
        <p:sp>
          <p:nvSpPr>
            <p:cNvPr id="7" name="TextBox 6">
              <a:extLst>
                <a:ext uri="{FF2B5EF4-FFF2-40B4-BE49-F238E27FC236}">
                  <a16:creationId xmlns="" xmlns:a16="http://schemas.microsoft.com/office/drawing/2014/main" id="{8B604357-2ADF-4D5B-96C5-85790A3CEE73}"/>
                </a:ext>
              </a:extLst>
            </p:cNvPr>
            <p:cNvSpPr txBox="1"/>
            <p:nvPr/>
          </p:nvSpPr>
          <p:spPr>
            <a:xfrm>
              <a:off x="7233538" y="6130705"/>
              <a:ext cx="2401042" cy="369332"/>
            </a:xfrm>
            <a:prstGeom prst="rect">
              <a:avLst/>
            </a:prstGeom>
            <a:noFill/>
          </p:spPr>
          <p:txBody>
            <a:bodyPr wrap="none" rtlCol="0">
              <a:spAutoFit/>
            </a:bodyPr>
            <a:lstStyle/>
            <a:p>
              <a:r>
                <a:rPr lang="en-GB" dirty="0"/>
                <a:t>Recognition description</a:t>
              </a:r>
            </a:p>
          </p:txBody>
        </p:sp>
        <p:sp>
          <p:nvSpPr>
            <p:cNvPr id="10" name="TextBox 9">
              <a:extLst>
                <a:ext uri="{FF2B5EF4-FFF2-40B4-BE49-F238E27FC236}">
                  <a16:creationId xmlns="" xmlns:a16="http://schemas.microsoft.com/office/drawing/2014/main" id="{A1B2F9BD-AE2C-4426-AAC5-0CE4A63DE700}"/>
                </a:ext>
              </a:extLst>
            </p:cNvPr>
            <p:cNvSpPr txBox="1"/>
            <p:nvPr/>
          </p:nvSpPr>
          <p:spPr>
            <a:xfrm>
              <a:off x="8063605" y="155914"/>
              <a:ext cx="740908" cy="369332"/>
            </a:xfrm>
            <a:prstGeom prst="rect">
              <a:avLst/>
            </a:prstGeom>
            <a:noFill/>
          </p:spPr>
          <p:txBody>
            <a:bodyPr wrap="none" rtlCol="0">
              <a:spAutoFit/>
            </a:bodyPr>
            <a:lstStyle/>
            <a:p>
              <a:r>
                <a:rPr lang="en-GB" dirty="0"/>
                <a:t>Scene</a:t>
              </a:r>
            </a:p>
          </p:txBody>
        </p:sp>
        <p:grpSp>
          <p:nvGrpSpPr>
            <p:cNvPr id="15" name="Group 14">
              <a:extLst>
                <a:ext uri="{FF2B5EF4-FFF2-40B4-BE49-F238E27FC236}">
                  <a16:creationId xmlns="" xmlns:a16="http://schemas.microsoft.com/office/drawing/2014/main" id="{40BD7CF4-9545-4C84-8244-6C27F69F9B45}"/>
                </a:ext>
              </a:extLst>
            </p:cNvPr>
            <p:cNvGrpSpPr/>
            <p:nvPr/>
          </p:nvGrpSpPr>
          <p:grpSpPr>
            <a:xfrm>
              <a:off x="7048859" y="3590479"/>
              <a:ext cx="2528386" cy="882694"/>
              <a:chOff x="7053045" y="3553388"/>
              <a:chExt cx="2528386" cy="882694"/>
            </a:xfrm>
          </p:grpSpPr>
          <p:sp>
            <p:nvSpPr>
              <p:cNvPr id="12" name="Rectangle: Rounded Corners 11">
                <a:extLst>
                  <a:ext uri="{FF2B5EF4-FFF2-40B4-BE49-F238E27FC236}">
                    <a16:creationId xmlns="" xmlns:a16="http://schemas.microsoft.com/office/drawing/2014/main" id="{43832EE4-A161-4DCF-B837-40536182689D}"/>
                  </a:ext>
                </a:extLst>
              </p:cNvPr>
              <p:cNvSpPr/>
              <p:nvPr/>
            </p:nvSpPr>
            <p:spPr>
              <a:xfrm>
                <a:off x="7053045" y="3553388"/>
                <a:ext cx="2528386" cy="8826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2.5 Surface Map</a:t>
                </a:r>
              </a:p>
              <a:p>
                <a:pPr algn="ctr"/>
                <a:r>
                  <a:rPr lang="en-GB" dirty="0">
                    <a:solidFill>
                      <a:schemeClr val="tx1"/>
                    </a:solidFill>
                  </a:rPr>
                  <a:t>2.5D Symbolic map</a:t>
                </a:r>
              </a:p>
            </p:txBody>
          </p:sp>
          <p:cxnSp>
            <p:nvCxnSpPr>
              <p:cNvPr id="14" name="Straight Connector 13">
                <a:extLst>
                  <a:ext uri="{FF2B5EF4-FFF2-40B4-BE49-F238E27FC236}">
                    <a16:creationId xmlns="" xmlns:a16="http://schemas.microsoft.com/office/drawing/2014/main" id="{54EED604-A514-4885-A8D2-E60B7BAFCFEF}"/>
                  </a:ext>
                </a:extLst>
              </p:cNvPr>
              <p:cNvCxnSpPr>
                <a:cxnSpLocks/>
                <a:stCxn id="12" idx="1"/>
                <a:endCxn id="12" idx="3"/>
              </p:cNvCxnSpPr>
              <p:nvPr/>
            </p:nvCxnSpPr>
            <p:spPr>
              <a:xfrm>
                <a:off x="7053045" y="3994735"/>
                <a:ext cx="2528386" cy="0"/>
              </a:xfrm>
              <a:prstGeom prst="line">
                <a:avLst/>
              </a:prstGeom>
              <a:ln>
                <a:prstDash val="lgDash"/>
              </a:ln>
            </p:spPr>
            <p:style>
              <a:lnRef idx="1">
                <a:schemeClr val="dk1"/>
              </a:lnRef>
              <a:fillRef idx="0">
                <a:schemeClr val="dk1"/>
              </a:fillRef>
              <a:effectRef idx="0">
                <a:schemeClr val="dk1"/>
              </a:effectRef>
              <a:fontRef idx="minor">
                <a:schemeClr val="tx1"/>
              </a:fontRef>
            </p:style>
          </p:cxnSp>
        </p:grpSp>
        <p:cxnSp>
          <p:nvCxnSpPr>
            <p:cNvPr id="19" name="Straight Arrow Connector 18">
              <a:extLst>
                <a:ext uri="{FF2B5EF4-FFF2-40B4-BE49-F238E27FC236}">
                  <a16:creationId xmlns="" xmlns:a16="http://schemas.microsoft.com/office/drawing/2014/main" id="{D36B6D16-0195-4A57-9D71-0F3FD0D5BF5D}"/>
                </a:ext>
              </a:extLst>
            </p:cNvPr>
            <p:cNvCxnSpPr>
              <a:cxnSpLocks/>
            </p:cNvCxnSpPr>
            <p:nvPr/>
          </p:nvCxnSpPr>
          <p:spPr>
            <a:xfrm>
              <a:off x="8428793" y="500079"/>
              <a:ext cx="0" cy="3137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 xmlns:a16="http://schemas.microsoft.com/office/drawing/2014/main" id="{2C8DF231-7C3B-4DC3-8866-924F2288209C}"/>
                </a:ext>
              </a:extLst>
            </p:cNvPr>
            <p:cNvCxnSpPr>
              <a:cxnSpLocks/>
            </p:cNvCxnSpPr>
            <p:nvPr/>
          </p:nvCxnSpPr>
          <p:spPr>
            <a:xfrm>
              <a:off x="8434059" y="1468155"/>
              <a:ext cx="0" cy="593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 xmlns:a16="http://schemas.microsoft.com/office/drawing/2014/main" id="{E5DF92F1-B3AB-477A-83DE-146F4ADBD3CF}"/>
                </a:ext>
              </a:extLst>
            </p:cNvPr>
            <p:cNvCxnSpPr>
              <a:cxnSpLocks/>
            </p:cNvCxnSpPr>
            <p:nvPr/>
          </p:nvCxnSpPr>
          <p:spPr>
            <a:xfrm>
              <a:off x="8434059" y="2903454"/>
              <a:ext cx="0" cy="593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 xmlns:a16="http://schemas.microsoft.com/office/drawing/2014/main" id="{7E826B75-737A-41A8-922D-297B8AB1A771}"/>
                </a:ext>
              </a:extLst>
            </p:cNvPr>
            <p:cNvCxnSpPr>
              <a:cxnSpLocks/>
            </p:cNvCxnSpPr>
            <p:nvPr/>
          </p:nvCxnSpPr>
          <p:spPr>
            <a:xfrm>
              <a:off x="8434059" y="4567108"/>
              <a:ext cx="0" cy="3137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 xmlns:a16="http://schemas.microsoft.com/office/drawing/2014/main" id="{5605E73D-C1D5-4EC2-92A3-0172DB4119D4}"/>
                </a:ext>
              </a:extLst>
            </p:cNvPr>
            <p:cNvCxnSpPr>
              <a:cxnSpLocks/>
            </p:cNvCxnSpPr>
            <p:nvPr/>
          </p:nvCxnSpPr>
          <p:spPr>
            <a:xfrm>
              <a:off x="8434059" y="5723043"/>
              <a:ext cx="0" cy="3137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 xmlns:a16="http://schemas.microsoft.com/office/drawing/2014/main" id="{4949D929-F161-4179-8595-35B8BDD857BC}"/>
              </a:ext>
            </a:extLst>
          </p:cNvPr>
          <p:cNvSpPr txBox="1"/>
          <p:nvPr/>
        </p:nvSpPr>
        <p:spPr>
          <a:xfrm>
            <a:off x="9786078" y="862389"/>
            <a:ext cx="2091289" cy="369332"/>
          </a:xfrm>
          <a:prstGeom prst="rect">
            <a:avLst/>
          </a:prstGeom>
          <a:noFill/>
        </p:spPr>
        <p:txBody>
          <a:bodyPr wrap="square" rtlCol="0">
            <a:spAutoFit/>
          </a:bodyPr>
          <a:lstStyle/>
          <a:p>
            <a:r>
              <a:rPr lang="en-GB" dirty="0">
                <a:solidFill>
                  <a:srgbClr val="C00000"/>
                </a:solidFill>
              </a:rPr>
              <a:t>Pixel intensities</a:t>
            </a:r>
          </a:p>
        </p:txBody>
      </p:sp>
      <p:sp>
        <p:nvSpPr>
          <p:cNvPr id="27" name="TextBox 26">
            <a:extLst>
              <a:ext uri="{FF2B5EF4-FFF2-40B4-BE49-F238E27FC236}">
                <a16:creationId xmlns="" xmlns:a16="http://schemas.microsoft.com/office/drawing/2014/main" id="{98806D66-05FB-4FA1-AF1C-FDD329705021}"/>
              </a:ext>
            </a:extLst>
          </p:cNvPr>
          <p:cNvSpPr txBox="1"/>
          <p:nvPr/>
        </p:nvSpPr>
        <p:spPr>
          <a:xfrm>
            <a:off x="9786078" y="2146410"/>
            <a:ext cx="2091283" cy="646331"/>
          </a:xfrm>
          <a:prstGeom prst="rect">
            <a:avLst/>
          </a:prstGeom>
          <a:noFill/>
        </p:spPr>
        <p:txBody>
          <a:bodyPr wrap="square" rtlCol="0">
            <a:spAutoFit/>
          </a:bodyPr>
          <a:lstStyle/>
          <a:p>
            <a:r>
              <a:rPr lang="en-GB" dirty="0">
                <a:solidFill>
                  <a:srgbClr val="C00000"/>
                </a:solidFill>
              </a:rPr>
              <a:t>Edges, blobs, curves boundaries</a:t>
            </a:r>
          </a:p>
        </p:txBody>
      </p:sp>
      <p:sp>
        <p:nvSpPr>
          <p:cNvPr id="29" name="TextBox 28">
            <a:extLst>
              <a:ext uri="{FF2B5EF4-FFF2-40B4-BE49-F238E27FC236}">
                <a16:creationId xmlns="" xmlns:a16="http://schemas.microsoft.com/office/drawing/2014/main" id="{7B9C3575-D1ED-41D5-8A32-F9286FAD0631}"/>
              </a:ext>
            </a:extLst>
          </p:cNvPr>
          <p:cNvSpPr txBox="1"/>
          <p:nvPr/>
        </p:nvSpPr>
        <p:spPr>
          <a:xfrm>
            <a:off x="9786078" y="3525740"/>
            <a:ext cx="2193394" cy="646331"/>
          </a:xfrm>
          <a:prstGeom prst="rect">
            <a:avLst/>
          </a:prstGeom>
          <a:noFill/>
        </p:spPr>
        <p:txBody>
          <a:bodyPr wrap="square" rtlCol="0">
            <a:spAutoFit/>
          </a:bodyPr>
          <a:lstStyle/>
          <a:p>
            <a:r>
              <a:rPr lang="en-GB" dirty="0">
                <a:solidFill>
                  <a:srgbClr val="C00000"/>
                </a:solidFill>
              </a:rPr>
              <a:t>Depth image, surface orientations</a:t>
            </a:r>
          </a:p>
        </p:txBody>
      </p:sp>
      <p:sp>
        <p:nvSpPr>
          <p:cNvPr id="1025" name="TextBox 1024">
            <a:extLst>
              <a:ext uri="{FF2B5EF4-FFF2-40B4-BE49-F238E27FC236}">
                <a16:creationId xmlns="" xmlns:a16="http://schemas.microsoft.com/office/drawing/2014/main" id="{C87F57DA-6ACC-46A9-BFD4-CE543E5F5533}"/>
              </a:ext>
            </a:extLst>
          </p:cNvPr>
          <p:cNvSpPr txBox="1"/>
          <p:nvPr/>
        </p:nvSpPr>
        <p:spPr>
          <a:xfrm>
            <a:off x="9786078" y="4834628"/>
            <a:ext cx="2283727" cy="1477328"/>
          </a:xfrm>
          <a:prstGeom prst="rect">
            <a:avLst/>
          </a:prstGeom>
          <a:noFill/>
        </p:spPr>
        <p:txBody>
          <a:bodyPr wrap="square" rtlCol="0">
            <a:spAutoFit/>
          </a:bodyPr>
          <a:lstStyle/>
          <a:p>
            <a:r>
              <a:rPr lang="en-GB" dirty="0">
                <a:solidFill>
                  <a:srgbClr val="C00000"/>
                </a:solidFill>
              </a:rPr>
              <a:t>Object centred coordinate system (surface and geometrical primitives)</a:t>
            </a:r>
          </a:p>
        </p:txBody>
      </p:sp>
    </p:spTree>
    <p:extLst>
      <p:ext uri="{BB962C8B-B14F-4D97-AF65-F5344CB8AC3E}">
        <p14:creationId xmlns:p14="http://schemas.microsoft.com/office/powerpoint/2010/main" val="678987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0"/>
            <a:ext cx="10515600" cy="1325563"/>
          </a:xfrm>
        </p:spPr>
        <p:txBody>
          <a:bodyPr/>
          <a:lstStyle/>
          <a:p>
            <a:r>
              <a:rPr lang="en-GB" dirty="0"/>
              <a:t>Canny edge detector</a:t>
            </a:r>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1986</a:t>
            </a:r>
          </a:p>
        </p:txBody>
      </p:sp>
      <p:grpSp>
        <p:nvGrpSpPr>
          <p:cNvPr id="8" name="Group 7">
            <a:extLst>
              <a:ext uri="{FF2B5EF4-FFF2-40B4-BE49-F238E27FC236}">
                <a16:creationId xmlns="" xmlns:a16="http://schemas.microsoft.com/office/drawing/2014/main" id="{28F0E3FA-412E-40E4-8847-333DB929AC8B}"/>
              </a:ext>
            </a:extLst>
          </p:cNvPr>
          <p:cNvGrpSpPr/>
          <p:nvPr/>
        </p:nvGrpSpPr>
        <p:grpSpPr>
          <a:xfrm>
            <a:off x="979982" y="2072648"/>
            <a:ext cx="10911073" cy="4012667"/>
            <a:chOff x="1063872" y="1535753"/>
            <a:chExt cx="10911073" cy="4012667"/>
          </a:xfrm>
        </p:grpSpPr>
        <p:pic>
          <p:nvPicPr>
            <p:cNvPr id="3" name="Picture 2">
              <a:extLst>
                <a:ext uri="{FF2B5EF4-FFF2-40B4-BE49-F238E27FC236}">
                  <a16:creationId xmlns="" xmlns:a16="http://schemas.microsoft.com/office/drawing/2014/main" id="{6A8044A7-05A8-4B4A-8C81-B9049D096C3C}"/>
                </a:ext>
              </a:extLst>
            </p:cNvPr>
            <p:cNvPicPr>
              <a:picLocks noChangeAspect="1"/>
            </p:cNvPicPr>
            <p:nvPr/>
          </p:nvPicPr>
          <p:blipFill>
            <a:blip r:embed="rId2"/>
            <a:stretch>
              <a:fillRect/>
            </a:stretch>
          </p:blipFill>
          <p:spPr>
            <a:xfrm>
              <a:off x="1063872" y="1535753"/>
              <a:ext cx="2489930" cy="3960000"/>
            </a:xfrm>
            <a:prstGeom prst="rect">
              <a:avLst/>
            </a:prstGeom>
          </p:spPr>
        </p:pic>
        <p:pic>
          <p:nvPicPr>
            <p:cNvPr id="4" name="Picture 3">
              <a:extLst>
                <a:ext uri="{FF2B5EF4-FFF2-40B4-BE49-F238E27FC236}">
                  <a16:creationId xmlns="" xmlns:a16="http://schemas.microsoft.com/office/drawing/2014/main" id="{EF6F5B3A-AF73-4192-99B5-A8B62D7E12E9}"/>
                </a:ext>
              </a:extLst>
            </p:cNvPr>
            <p:cNvPicPr>
              <a:picLocks noChangeAspect="1"/>
            </p:cNvPicPr>
            <p:nvPr/>
          </p:nvPicPr>
          <p:blipFill>
            <a:blip r:embed="rId3"/>
            <a:stretch>
              <a:fillRect/>
            </a:stretch>
          </p:blipFill>
          <p:spPr>
            <a:xfrm>
              <a:off x="3887427" y="1535753"/>
              <a:ext cx="2476060" cy="3960000"/>
            </a:xfrm>
            <a:prstGeom prst="rect">
              <a:avLst/>
            </a:prstGeom>
          </p:spPr>
        </p:pic>
        <p:pic>
          <p:nvPicPr>
            <p:cNvPr id="5" name="Picture 4">
              <a:extLst>
                <a:ext uri="{FF2B5EF4-FFF2-40B4-BE49-F238E27FC236}">
                  <a16:creationId xmlns="" xmlns:a16="http://schemas.microsoft.com/office/drawing/2014/main" id="{BE9C64AD-20F2-44CA-9A36-566154C2B164}"/>
                </a:ext>
              </a:extLst>
            </p:cNvPr>
            <p:cNvPicPr>
              <a:picLocks noChangeAspect="1"/>
            </p:cNvPicPr>
            <p:nvPr/>
          </p:nvPicPr>
          <p:blipFill>
            <a:blip r:embed="rId4"/>
            <a:stretch>
              <a:fillRect/>
            </a:stretch>
          </p:blipFill>
          <p:spPr>
            <a:xfrm>
              <a:off x="6697112" y="1588420"/>
              <a:ext cx="2487692" cy="3960000"/>
            </a:xfrm>
            <a:prstGeom prst="rect">
              <a:avLst/>
            </a:prstGeom>
          </p:spPr>
        </p:pic>
        <p:pic>
          <p:nvPicPr>
            <p:cNvPr id="6" name="Picture 5">
              <a:extLst>
                <a:ext uri="{FF2B5EF4-FFF2-40B4-BE49-F238E27FC236}">
                  <a16:creationId xmlns="" xmlns:a16="http://schemas.microsoft.com/office/drawing/2014/main" id="{24BBA957-C946-4BFE-AF56-15ADC57E4812}"/>
                </a:ext>
              </a:extLst>
            </p:cNvPr>
            <p:cNvPicPr>
              <a:picLocks noChangeAspect="1"/>
            </p:cNvPicPr>
            <p:nvPr/>
          </p:nvPicPr>
          <p:blipFill>
            <a:blip r:embed="rId5"/>
            <a:stretch>
              <a:fillRect/>
            </a:stretch>
          </p:blipFill>
          <p:spPr>
            <a:xfrm>
              <a:off x="9518430" y="1588420"/>
              <a:ext cx="2456515" cy="3960000"/>
            </a:xfrm>
            <a:prstGeom prst="rect">
              <a:avLst/>
            </a:prstGeom>
          </p:spPr>
        </p:pic>
      </p:grpSp>
      <p:sp>
        <p:nvSpPr>
          <p:cNvPr id="7" name="TextBox 6">
            <a:extLst>
              <a:ext uri="{FF2B5EF4-FFF2-40B4-BE49-F238E27FC236}">
                <a16:creationId xmlns="" xmlns:a16="http://schemas.microsoft.com/office/drawing/2014/main" id="{B6672420-DA61-461A-9C3A-08B8C1FFB5B7}"/>
              </a:ext>
            </a:extLst>
          </p:cNvPr>
          <p:cNvSpPr txBox="1"/>
          <p:nvPr/>
        </p:nvSpPr>
        <p:spPr>
          <a:xfrm>
            <a:off x="3137482" y="6631873"/>
            <a:ext cx="5434501" cy="215444"/>
          </a:xfrm>
          <a:prstGeom prst="rect">
            <a:avLst/>
          </a:prstGeom>
          <a:noFill/>
        </p:spPr>
        <p:txBody>
          <a:bodyPr wrap="none" rtlCol="0">
            <a:spAutoFit/>
          </a:bodyPr>
          <a:lstStyle/>
          <a:p>
            <a:r>
              <a:rPr lang="en-GB" sz="800" dirty="0"/>
              <a:t>Images from </a:t>
            </a:r>
            <a:r>
              <a:rPr lang="en-GB" sz="800" dirty="0">
                <a:hlinkClick r:id="rId6"/>
              </a:rPr>
              <a:t>https://towardsdatascience.com/canny-edge-detection-step-by-step-in-python-computer-vision-b49c3a2d8123</a:t>
            </a:r>
            <a:r>
              <a:rPr lang="en-GB" sz="800" dirty="0"/>
              <a:t> </a:t>
            </a:r>
          </a:p>
        </p:txBody>
      </p:sp>
    </p:spTree>
    <p:extLst>
      <p:ext uri="{BB962C8B-B14F-4D97-AF65-F5344CB8AC3E}">
        <p14:creationId xmlns:p14="http://schemas.microsoft.com/office/powerpoint/2010/main" val="2549098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134223"/>
            <a:ext cx="10515600" cy="1325563"/>
          </a:xfrm>
        </p:spPr>
        <p:txBody>
          <a:bodyPr/>
          <a:lstStyle/>
          <a:p>
            <a:r>
              <a:rPr lang="en-US" dirty="0"/>
              <a:t>Normalized Cuts and Image Segmentation </a:t>
            </a:r>
            <a:r>
              <a:rPr lang="en-US" sz="3600" dirty="0" err="1"/>
              <a:t>Jianbo</a:t>
            </a:r>
            <a:r>
              <a:rPr lang="en-US" sz="3600" dirty="0"/>
              <a:t> Shi and Jitendra Malik</a:t>
            </a:r>
            <a:endParaRPr lang="en-GB" sz="3600" dirty="0"/>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1997</a:t>
            </a:r>
          </a:p>
        </p:txBody>
      </p:sp>
      <p:pic>
        <p:nvPicPr>
          <p:cNvPr id="3" name="Picture 2">
            <a:extLst>
              <a:ext uri="{FF2B5EF4-FFF2-40B4-BE49-F238E27FC236}">
                <a16:creationId xmlns="" xmlns:a16="http://schemas.microsoft.com/office/drawing/2014/main" id="{51EE6FC5-7F14-4803-AA8D-3788C89ACF49}"/>
              </a:ext>
            </a:extLst>
          </p:cNvPr>
          <p:cNvPicPr>
            <a:picLocks noChangeAspect="1"/>
          </p:cNvPicPr>
          <p:nvPr/>
        </p:nvPicPr>
        <p:blipFill>
          <a:blip r:embed="rId2"/>
          <a:stretch>
            <a:fillRect/>
          </a:stretch>
        </p:blipFill>
        <p:spPr>
          <a:xfrm>
            <a:off x="2684477" y="1627445"/>
            <a:ext cx="6107185" cy="4541240"/>
          </a:xfrm>
          <a:prstGeom prst="rect">
            <a:avLst/>
          </a:prstGeom>
        </p:spPr>
      </p:pic>
    </p:spTree>
    <p:extLst>
      <p:ext uri="{BB962C8B-B14F-4D97-AF65-F5344CB8AC3E}">
        <p14:creationId xmlns:p14="http://schemas.microsoft.com/office/powerpoint/2010/main" val="1293700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134223"/>
            <a:ext cx="10515600" cy="1325563"/>
          </a:xfrm>
        </p:spPr>
        <p:txBody>
          <a:bodyPr/>
          <a:lstStyle/>
          <a:p>
            <a:r>
              <a:rPr lang="en-GB" dirty="0"/>
              <a:t>Scale Invariant Feature Transform</a:t>
            </a:r>
            <a:br>
              <a:rPr lang="en-GB" dirty="0"/>
            </a:br>
            <a:r>
              <a:rPr lang="en-GB" sz="3600" dirty="0"/>
              <a:t>David G. Lowe</a:t>
            </a:r>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1999</a:t>
            </a:r>
          </a:p>
        </p:txBody>
      </p:sp>
      <p:sp>
        <p:nvSpPr>
          <p:cNvPr id="4" name="TextBox 3">
            <a:extLst>
              <a:ext uri="{FF2B5EF4-FFF2-40B4-BE49-F238E27FC236}">
                <a16:creationId xmlns="" xmlns:a16="http://schemas.microsoft.com/office/drawing/2014/main" id="{2F9F812F-2DA2-46F9-AD6A-924A3F81A0E5}"/>
              </a:ext>
            </a:extLst>
          </p:cNvPr>
          <p:cNvSpPr txBox="1"/>
          <p:nvPr/>
        </p:nvSpPr>
        <p:spPr>
          <a:xfrm>
            <a:off x="893078" y="1677798"/>
            <a:ext cx="10405844" cy="769441"/>
          </a:xfrm>
          <a:prstGeom prst="rect">
            <a:avLst/>
          </a:prstGeom>
          <a:noFill/>
        </p:spPr>
        <p:txBody>
          <a:bodyPr wrap="square" rtlCol="0">
            <a:spAutoFit/>
          </a:bodyPr>
          <a:lstStyle/>
          <a:p>
            <a:r>
              <a:rPr lang="en-US" sz="2200" dirty="0"/>
              <a:t>Local image features invariant to image scaling, translation, and rotation, and partially invariant to illumination changes and affine or 3D projection</a:t>
            </a:r>
            <a:endParaRPr lang="en-GB" sz="2200" dirty="0"/>
          </a:p>
        </p:txBody>
      </p:sp>
      <p:pic>
        <p:nvPicPr>
          <p:cNvPr id="2050" name="Picture 2" descr="Scale Invariant Feature Transform">
            <a:extLst>
              <a:ext uri="{FF2B5EF4-FFF2-40B4-BE49-F238E27FC236}">
                <a16:creationId xmlns="" xmlns:a16="http://schemas.microsoft.com/office/drawing/2014/main" id="{00F646AF-4D3D-4755-8C34-67C297407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17"/>
          <a:stretch/>
        </p:blipFill>
        <p:spPr bwMode="auto">
          <a:xfrm>
            <a:off x="1790219" y="2673263"/>
            <a:ext cx="8477906" cy="3839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7416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787865" y="92411"/>
            <a:ext cx="11275503" cy="1535827"/>
          </a:xfrm>
        </p:spPr>
        <p:txBody>
          <a:bodyPr>
            <a:normAutofit/>
          </a:bodyPr>
          <a:lstStyle/>
          <a:p>
            <a:r>
              <a:rPr lang="en-US" sz="4000" dirty="0"/>
              <a:t>Rapid object detection using a boosted cascade of simple features</a:t>
            </a:r>
            <a:r>
              <a:rPr lang="en-US" dirty="0"/>
              <a:t/>
            </a:r>
            <a:br>
              <a:rPr lang="en-US" dirty="0"/>
            </a:br>
            <a:r>
              <a:rPr lang="en-US" sz="2200" b="0" i="0" u="none" strike="noStrike" dirty="0">
                <a:effectLst/>
                <a:latin typeface="Arial" panose="020B0604020202020204" pitchFamily="34" charset="0"/>
              </a:rPr>
              <a:t>Paul Viola</a:t>
            </a:r>
            <a:r>
              <a:rPr lang="en-US" sz="2200" b="0" i="0" dirty="0">
                <a:effectLst/>
                <a:latin typeface="Arial" panose="020B0604020202020204" pitchFamily="34" charset="0"/>
              </a:rPr>
              <a:t> and </a:t>
            </a:r>
            <a:r>
              <a:rPr lang="en-US" sz="2200" b="0" i="0" u="none" strike="noStrike" dirty="0">
                <a:effectLst/>
                <a:latin typeface="Arial" panose="020B0604020202020204" pitchFamily="34" charset="0"/>
              </a:rPr>
              <a:t>Michael Jones</a:t>
            </a:r>
            <a:endParaRPr lang="en-GB" sz="2200" dirty="0"/>
          </a:p>
        </p:txBody>
      </p:sp>
      <p:pic>
        <p:nvPicPr>
          <p:cNvPr id="5" name="Content Placeholder 4">
            <a:extLst>
              <a:ext uri="{FF2B5EF4-FFF2-40B4-BE49-F238E27FC236}">
                <a16:creationId xmlns="" xmlns:a16="http://schemas.microsoft.com/office/drawing/2014/main" id="{0333C297-F30B-4CF3-9DED-499F86E8DECD}"/>
              </a:ext>
            </a:extLst>
          </p:cNvPr>
          <p:cNvPicPr>
            <a:picLocks noGrp="1" noChangeAspect="1"/>
          </p:cNvPicPr>
          <p:nvPr>
            <p:ph idx="1"/>
          </p:nvPr>
        </p:nvPicPr>
        <p:blipFill>
          <a:blip r:embed="rId2"/>
          <a:stretch>
            <a:fillRect/>
          </a:stretch>
        </p:blipFill>
        <p:spPr>
          <a:xfrm>
            <a:off x="1128361" y="2350689"/>
            <a:ext cx="3711245" cy="4351338"/>
          </a:xfrm>
          <a:prstGeom prst="rect">
            <a:avLst/>
          </a:prstGeom>
        </p:spPr>
      </p:pic>
      <p:pic>
        <p:nvPicPr>
          <p:cNvPr id="1026" name="Picture 2" descr="How face recognition works | FaceReco">
            <a:extLst>
              <a:ext uri="{FF2B5EF4-FFF2-40B4-BE49-F238E27FC236}">
                <a16:creationId xmlns="" xmlns:a16="http://schemas.microsoft.com/office/drawing/2014/main" id="{D6656A80-2734-4A4D-95B0-0544DA6CB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8376" y="1451378"/>
            <a:ext cx="1864338" cy="1226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47E6F9A8-86C4-4CE9-893D-E4EAE871856E}"/>
              </a:ext>
            </a:extLst>
          </p:cNvPr>
          <p:cNvPicPr>
            <a:picLocks noChangeAspect="1"/>
          </p:cNvPicPr>
          <p:nvPr/>
        </p:nvPicPr>
        <p:blipFill>
          <a:blip r:embed="rId4"/>
          <a:stretch>
            <a:fillRect/>
          </a:stretch>
        </p:blipFill>
        <p:spPr>
          <a:xfrm>
            <a:off x="6023299" y="2677916"/>
            <a:ext cx="4613942" cy="3696884"/>
          </a:xfrm>
          <a:prstGeom prst="rect">
            <a:avLst/>
          </a:prstGeom>
        </p:spPr>
      </p:pic>
      <p:sp>
        <p:nvSpPr>
          <p:cNvPr id="8" name="TextBox 7">
            <a:extLst>
              <a:ext uri="{FF2B5EF4-FFF2-40B4-BE49-F238E27FC236}">
                <a16:creationId xmlns="" xmlns:a16="http://schemas.microsoft.com/office/drawing/2014/main" id="{45A5FE3B-E079-4E8C-8A40-3A4ED1E812E0}"/>
              </a:ext>
            </a:extLst>
          </p:cNvPr>
          <p:cNvSpPr txBox="1"/>
          <p:nvPr/>
        </p:nvSpPr>
        <p:spPr>
          <a:xfrm>
            <a:off x="1348440" y="1628238"/>
            <a:ext cx="248786" cy="369332"/>
          </a:xfrm>
          <a:prstGeom prst="rect">
            <a:avLst/>
          </a:prstGeom>
          <a:noFill/>
        </p:spPr>
        <p:txBody>
          <a:bodyPr wrap="none" rtlCol="0">
            <a:spAutoFit/>
          </a:bodyPr>
          <a:lstStyle/>
          <a:p>
            <a:r>
              <a:rPr lang="en-US" b="0" i="0" dirty="0">
                <a:solidFill>
                  <a:srgbClr val="202122"/>
                </a:solidFill>
                <a:effectLst/>
                <a:latin typeface="Arial" panose="020B0604020202020204" pitchFamily="34" charset="0"/>
              </a:rPr>
              <a:t> </a:t>
            </a:r>
            <a:endParaRPr lang="en-GB" dirty="0"/>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2001</a:t>
            </a:r>
          </a:p>
        </p:txBody>
      </p:sp>
    </p:spTree>
    <p:extLst>
      <p:ext uri="{BB962C8B-B14F-4D97-AF65-F5344CB8AC3E}">
        <p14:creationId xmlns:p14="http://schemas.microsoft.com/office/powerpoint/2010/main" val="1721323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4CDD764F-A28E-4F04-8AF0-38BFF7AFCFB6}"/>
              </a:ext>
            </a:extLst>
          </p:cNvPr>
          <p:cNvPicPr>
            <a:picLocks noChangeAspect="1"/>
          </p:cNvPicPr>
          <p:nvPr/>
        </p:nvPicPr>
        <p:blipFill>
          <a:blip r:embed="rId2"/>
          <a:stretch>
            <a:fillRect/>
          </a:stretch>
        </p:blipFill>
        <p:spPr>
          <a:xfrm>
            <a:off x="8134400" y="870838"/>
            <a:ext cx="4057600" cy="2558162"/>
          </a:xfrm>
          <a:prstGeom prst="rect">
            <a:avLst/>
          </a:prstGeom>
        </p:spPr>
      </p:pic>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0"/>
            <a:ext cx="10515600" cy="1325563"/>
          </a:xfrm>
        </p:spPr>
        <p:txBody>
          <a:bodyPr/>
          <a:lstStyle/>
          <a:p>
            <a:r>
              <a:rPr lang="en-GB" dirty="0"/>
              <a:t>Histogram of Oriented Gradients</a:t>
            </a:r>
            <a:br>
              <a:rPr lang="en-GB" dirty="0"/>
            </a:br>
            <a:r>
              <a:rPr lang="en-US" sz="2400" dirty="0">
                <a:latin typeface="+mn-lt"/>
              </a:rPr>
              <a:t>Navneet </a:t>
            </a:r>
            <a:r>
              <a:rPr lang="en-US" sz="2400" dirty="0" err="1">
                <a:latin typeface="+mn-lt"/>
              </a:rPr>
              <a:t>Dalal</a:t>
            </a:r>
            <a:r>
              <a:rPr lang="en-US" sz="2400" dirty="0">
                <a:latin typeface="+mn-lt"/>
              </a:rPr>
              <a:t> and Bill </a:t>
            </a:r>
            <a:r>
              <a:rPr lang="en-US" sz="2400" dirty="0" err="1">
                <a:latin typeface="+mn-lt"/>
              </a:rPr>
              <a:t>Triggs</a:t>
            </a:r>
            <a:endParaRPr lang="en-GB" sz="2400" dirty="0">
              <a:latin typeface="+mn-lt"/>
            </a:endParaRPr>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2005</a:t>
            </a:r>
          </a:p>
        </p:txBody>
      </p:sp>
      <p:pic>
        <p:nvPicPr>
          <p:cNvPr id="3" name="Picture 2">
            <a:extLst>
              <a:ext uri="{FF2B5EF4-FFF2-40B4-BE49-F238E27FC236}">
                <a16:creationId xmlns="" xmlns:a16="http://schemas.microsoft.com/office/drawing/2014/main" id="{3BFD7B47-55B9-43DF-A5E5-52B8FC3B710F}"/>
              </a:ext>
            </a:extLst>
          </p:cNvPr>
          <p:cNvPicPr>
            <a:picLocks noChangeAspect="1"/>
          </p:cNvPicPr>
          <p:nvPr/>
        </p:nvPicPr>
        <p:blipFill rotWithShape="1">
          <a:blip r:embed="rId3"/>
          <a:srcRect l="54167" r="-93"/>
          <a:stretch/>
        </p:blipFill>
        <p:spPr>
          <a:xfrm>
            <a:off x="4228053" y="2071338"/>
            <a:ext cx="4160940" cy="4171715"/>
          </a:xfrm>
          <a:prstGeom prst="rect">
            <a:avLst/>
          </a:prstGeom>
        </p:spPr>
      </p:pic>
      <p:sp>
        <p:nvSpPr>
          <p:cNvPr id="5" name="TextBox 4">
            <a:extLst>
              <a:ext uri="{FF2B5EF4-FFF2-40B4-BE49-F238E27FC236}">
                <a16:creationId xmlns="" xmlns:a16="http://schemas.microsoft.com/office/drawing/2014/main" id="{4ED5F5D8-9BA6-43D1-B4B4-202080079AE5}"/>
              </a:ext>
            </a:extLst>
          </p:cNvPr>
          <p:cNvSpPr txBox="1"/>
          <p:nvPr/>
        </p:nvSpPr>
        <p:spPr>
          <a:xfrm>
            <a:off x="335559" y="6435257"/>
            <a:ext cx="4437433" cy="215444"/>
          </a:xfrm>
          <a:prstGeom prst="rect">
            <a:avLst/>
          </a:prstGeom>
          <a:noFill/>
        </p:spPr>
        <p:txBody>
          <a:bodyPr wrap="none" rtlCol="0">
            <a:spAutoFit/>
          </a:bodyPr>
          <a:lstStyle/>
          <a:p>
            <a:r>
              <a:rPr lang="en-GB" sz="800" dirty="0"/>
              <a:t>Image source: </a:t>
            </a:r>
            <a:r>
              <a:rPr lang="en-GB" sz="800" dirty="0">
                <a:hlinkClick r:id="rId4"/>
              </a:rPr>
              <a:t>https://iq.opengenus.org/object-detection-with-histogram-of-oriented-gradients-hog/</a:t>
            </a:r>
            <a:r>
              <a:rPr lang="en-GB" sz="800" dirty="0"/>
              <a:t> </a:t>
            </a:r>
          </a:p>
        </p:txBody>
      </p:sp>
      <p:pic>
        <p:nvPicPr>
          <p:cNvPr id="12" name="Picture 11">
            <a:extLst>
              <a:ext uri="{FF2B5EF4-FFF2-40B4-BE49-F238E27FC236}">
                <a16:creationId xmlns="" xmlns:a16="http://schemas.microsoft.com/office/drawing/2014/main" id="{B692BFE6-F18A-4BA8-A492-8E7F9868BE77}"/>
              </a:ext>
            </a:extLst>
          </p:cNvPr>
          <p:cNvPicPr>
            <a:picLocks noChangeAspect="1"/>
          </p:cNvPicPr>
          <p:nvPr/>
        </p:nvPicPr>
        <p:blipFill rotWithShape="1">
          <a:blip r:embed="rId3"/>
          <a:srcRect r="54074"/>
          <a:stretch/>
        </p:blipFill>
        <p:spPr>
          <a:xfrm>
            <a:off x="225803" y="2071338"/>
            <a:ext cx="4160940" cy="4171715"/>
          </a:xfrm>
          <a:prstGeom prst="rect">
            <a:avLst/>
          </a:prstGeom>
        </p:spPr>
      </p:pic>
    </p:spTree>
    <p:extLst>
      <p:ext uri="{BB962C8B-B14F-4D97-AF65-F5344CB8AC3E}">
        <p14:creationId xmlns:p14="http://schemas.microsoft.com/office/powerpoint/2010/main" val="2082344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CBD823-A894-40E8-97BD-98C0A9F603D0}"/>
              </a:ext>
            </a:extLst>
          </p:cNvPr>
          <p:cNvSpPr>
            <a:spLocks noGrp="1"/>
          </p:cNvSpPr>
          <p:nvPr>
            <p:ph type="title"/>
          </p:nvPr>
        </p:nvSpPr>
        <p:spPr>
          <a:xfrm>
            <a:off x="838199" y="130233"/>
            <a:ext cx="10515600" cy="1325563"/>
          </a:xfrm>
        </p:spPr>
        <p:txBody>
          <a:bodyPr/>
          <a:lstStyle/>
          <a:p>
            <a:r>
              <a:rPr lang="en-GB" dirty="0"/>
              <a:t>What is Computer Vision (CV)?</a:t>
            </a:r>
          </a:p>
        </p:txBody>
      </p:sp>
      <p:sp>
        <p:nvSpPr>
          <p:cNvPr id="3" name="TextBox 2">
            <a:extLst>
              <a:ext uri="{FF2B5EF4-FFF2-40B4-BE49-F238E27FC236}">
                <a16:creationId xmlns="" xmlns:a16="http://schemas.microsoft.com/office/drawing/2014/main" id="{F0D3E18C-9A91-4185-A8B4-7648187E6AEC}"/>
              </a:ext>
            </a:extLst>
          </p:cNvPr>
          <p:cNvSpPr txBox="1"/>
          <p:nvPr/>
        </p:nvSpPr>
        <p:spPr>
          <a:xfrm>
            <a:off x="453006" y="1757799"/>
            <a:ext cx="5642993" cy="4524315"/>
          </a:xfrm>
          <a:prstGeom prst="rect">
            <a:avLst/>
          </a:prstGeom>
          <a:noFill/>
        </p:spPr>
        <p:txBody>
          <a:bodyPr wrap="square" rtlCol="0">
            <a:spAutoFit/>
          </a:bodyPr>
          <a:lstStyle/>
          <a:p>
            <a:pPr algn="just"/>
            <a:r>
              <a:rPr lang="en-GB" sz="2400" b="1" dirty="0"/>
              <a:t>Goal: </a:t>
            </a:r>
            <a:r>
              <a:rPr lang="en-GB" sz="2400" dirty="0"/>
              <a:t>build computer-based vision systems which perform the same functions as the human visual system</a:t>
            </a:r>
          </a:p>
          <a:p>
            <a:endParaRPr lang="en-GB" sz="2400" b="1" dirty="0"/>
          </a:p>
          <a:p>
            <a:endParaRPr lang="en-GB" sz="2400" b="1" dirty="0"/>
          </a:p>
          <a:p>
            <a:pPr algn="just"/>
            <a:r>
              <a:rPr lang="en-GB" sz="2400" b="1" dirty="0"/>
              <a:t>CV </a:t>
            </a:r>
            <a:r>
              <a:rPr lang="en-GB" sz="2400" dirty="0"/>
              <a:t>builds the theoretical and algorithmic basis by which useful </a:t>
            </a:r>
            <a:r>
              <a:rPr lang="en-GB" sz="2400" u="sng" dirty="0"/>
              <a:t>information</a:t>
            </a:r>
            <a:r>
              <a:rPr lang="en-GB" sz="2400" dirty="0"/>
              <a:t> about the world can be </a:t>
            </a:r>
            <a:r>
              <a:rPr lang="en-GB" sz="2400" u="sng" dirty="0"/>
              <a:t>extracted and analysed </a:t>
            </a:r>
            <a:r>
              <a:rPr lang="en-GB" sz="2400" dirty="0"/>
              <a:t>from an image, a set of images (e.g. stereo vision) or an image sequence</a:t>
            </a:r>
            <a:endParaRPr lang="en-GB" sz="2400" b="1" dirty="0"/>
          </a:p>
          <a:p>
            <a:endParaRPr lang="en-GB" sz="2400" dirty="0"/>
          </a:p>
          <a:p>
            <a:endParaRPr lang="en-GB" sz="2400" b="1" dirty="0"/>
          </a:p>
        </p:txBody>
      </p:sp>
      <p:sp>
        <p:nvSpPr>
          <p:cNvPr id="4" name="AutoShape 2" descr="7 reasons to use Computer Vision Systems | ATRIA Innov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descr="7 reasons to use Computer Vision Systems | ATRIA Inno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849" y="1980219"/>
            <a:ext cx="5559812" cy="3257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7304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0"/>
            <a:ext cx="10515600" cy="1325563"/>
          </a:xfrm>
        </p:spPr>
        <p:txBody>
          <a:bodyPr>
            <a:normAutofit/>
          </a:bodyPr>
          <a:lstStyle/>
          <a:p>
            <a:r>
              <a:rPr lang="en-GB" dirty="0"/>
              <a:t>Deformable part models</a:t>
            </a:r>
            <a:br>
              <a:rPr lang="en-GB" dirty="0"/>
            </a:br>
            <a:r>
              <a:rPr lang="en-GB" sz="2700" dirty="0">
                <a:latin typeface="+mn-lt"/>
              </a:rPr>
              <a:t>P. </a:t>
            </a:r>
            <a:r>
              <a:rPr lang="en-GB" sz="2700" dirty="0" err="1">
                <a:latin typeface="+mn-lt"/>
              </a:rPr>
              <a:t>Felzenszwalb,R</a:t>
            </a:r>
            <a:r>
              <a:rPr lang="en-GB" sz="2700" dirty="0">
                <a:latin typeface="+mn-lt"/>
              </a:rPr>
              <a:t>. </a:t>
            </a:r>
            <a:r>
              <a:rPr lang="en-GB" sz="2700" dirty="0" err="1">
                <a:latin typeface="+mn-lt"/>
              </a:rPr>
              <a:t>Girshick</a:t>
            </a:r>
            <a:r>
              <a:rPr lang="en-GB" sz="2700" dirty="0">
                <a:latin typeface="+mn-lt"/>
              </a:rPr>
              <a:t>, D. </a:t>
            </a:r>
            <a:r>
              <a:rPr lang="en-GB" sz="2700" dirty="0" err="1">
                <a:latin typeface="+mn-lt"/>
              </a:rPr>
              <a:t>McAllester</a:t>
            </a:r>
            <a:r>
              <a:rPr lang="en-GB" sz="2700" dirty="0">
                <a:latin typeface="+mn-lt"/>
              </a:rPr>
              <a:t>, D. Ramanan</a:t>
            </a:r>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2009</a:t>
            </a:r>
          </a:p>
        </p:txBody>
      </p:sp>
      <p:pic>
        <p:nvPicPr>
          <p:cNvPr id="3" name="Picture 2">
            <a:extLst>
              <a:ext uri="{FF2B5EF4-FFF2-40B4-BE49-F238E27FC236}">
                <a16:creationId xmlns="" xmlns:a16="http://schemas.microsoft.com/office/drawing/2014/main" id="{05A5B774-21A9-4F97-ADC6-1035A0982906}"/>
              </a:ext>
            </a:extLst>
          </p:cNvPr>
          <p:cNvPicPr>
            <a:picLocks noChangeAspect="1"/>
          </p:cNvPicPr>
          <p:nvPr/>
        </p:nvPicPr>
        <p:blipFill>
          <a:blip r:embed="rId2"/>
          <a:stretch>
            <a:fillRect/>
          </a:stretch>
        </p:blipFill>
        <p:spPr>
          <a:xfrm>
            <a:off x="3329730" y="1416386"/>
            <a:ext cx="4857924" cy="5260236"/>
          </a:xfrm>
          <a:prstGeom prst="rect">
            <a:avLst/>
          </a:prstGeom>
        </p:spPr>
      </p:pic>
    </p:spTree>
    <p:extLst>
      <p:ext uri="{BB962C8B-B14F-4D97-AF65-F5344CB8AC3E}">
        <p14:creationId xmlns:p14="http://schemas.microsoft.com/office/powerpoint/2010/main" val="15870878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exNet, A Deep Learning Breakthrough | by Shangeth Raja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000" y="3816498"/>
            <a:ext cx="8589545" cy="25749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8159" y="3408125"/>
            <a:ext cx="1609351" cy="369332"/>
          </a:xfrm>
          <a:prstGeom prst="rect">
            <a:avLst/>
          </a:prstGeom>
          <a:noFill/>
        </p:spPr>
        <p:txBody>
          <a:bodyPr wrap="none" rtlCol="0">
            <a:spAutoFit/>
          </a:bodyPr>
          <a:lstStyle/>
          <a:p>
            <a:r>
              <a:rPr lang="en-GB" b="1" dirty="0" err="1"/>
              <a:t>AlexNet</a:t>
            </a:r>
            <a:r>
              <a:rPr lang="en-GB" b="1" dirty="0"/>
              <a:t> (2012)</a:t>
            </a:r>
          </a:p>
        </p:txBody>
      </p:sp>
      <p:pic>
        <p:nvPicPr>
          <p:cNvPr id="2052" name="Picture 4" descr="Review of LeNet-5: How to design the architecture of CNN | by Sheng Fang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785" y="388462"/>
            <a:ext cx="9445658" cy="28067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3809" y="1977521"/>
            <a:ext cx="1409360" cy="369332"/>
          </a:xfrm>
          <a:prstGeom prst="rect">
            <a:avLst/>
          </a:prstGeom>
          <a:noFill/>
        </p:spPr>
        <p:txBody>
          <a:bodyPr wrap="none" rtlCol="0">
            <a:spAutoFit/>
          </a:bodyPr>
          <a:lstStyle/>
          <a:p>
            <a:r>
              <a:rPr lang="en-GB" b="1" dirty="0" err="1"/>
              <a:t>LeNet</a:t>
            </a:r>
            <a:r>
              <a:rPr lang="en-GB" b="1" dirty="0"/>
              <a:t> (1998)</a:t>
            </a:r>
          </a:p>
        </p:txBody>
      </p:sp>
      <p:sp>
        <p:nvSpPr>
          <p:cNvPr id="6" name="Rectangle 5">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2012</a:t>
            </a:r>
            <a:endParaRPr lang="en-GB" dirty="0"/>
          </a:p>
        </p:txBody>
      </p:sp>
    </p:spTree>
    <p:extLst>
      <p:ext uri="{BB962C8B-B14F-4D97-AF65-F5344CB8AC3E}">
        <p14:creationId xmlns:p14="http://schemas.microsoft.com/office/powerpoint/2010/main" val="1147497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0"/>
            <a:ext cx="10515600" cy="1325563"/>
          </a:xfrm>
        </p:spPr>
        <p:txBody>
          <a:bodyPr>
            <a:normAutofit/>
          </a:bodyPr>
          <a:lstStyle/>
          <a:p>
            <a:r>
              <a:rPr lang="en-GB" dirty="0" smtClean="0"/>
              <a:t>Visual transformers</a:t>
            </a:r>
            <a:endParaRPr lang="en-GB" sz="2700" dirty="0">
              <a:latin typeface="+mn-lt"/>
            </a:endParaRPr>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2021</a:t>
            </a:r>
            <a:endParaRPr lang="en-GB" dirty="0"/>
          </a:p>
        </p:txBody>
      </p:sp>
      <p:pic>
        <p:nvPicPr>
          <p:cNvPr id="3074" name="Picture 2" descr="Vision Transformers: Transformers Work Well in Computer Vision To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552" y="1233470"/>
            <a:ext cx="7765140" cy="49124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307692" y="6297433"/>
            <a:ext cx="2663614" cy="307777"/>
          </a:xfrm>
          <a:prstGeom prst="rect">
            <a:avLst/>
          </a:prstGeom>
          <a:noFill/>
        </p:spPr>
        <p:txBody>
          <a:bodyPr wrap="none" rtlCol="0">
            <a:spAutoFit/>
          </a:bodyPr>
          <a:lstStyle/>
          <a:p>
            <a:r>
              <a:rPr lang="en-GB" sz="1400" dirty="0">
                <a:hlinkClick r:id="rId3"/>
              </a:rPr>
              <a:t>https://</a:t>
            </a:r>
            <a:r>
              <a:rPr lang="en-GB" sz="1400" dirty="0" smtClean="0">
                <a:hlinkClick r:id="rId3"/>
              </a:rPr>
              <a:t>arxiv.org/abs/2010.11929</a:t>
            </a:r>
            <a:r>
              <a:rPr lang="en-GB" sz="1400" dirty="0" smtClean="0"/>
              <a:t> </a:t>
            </a:r>
            <a:endParaRPr lang="en-GB" sz="1400" dirty="0"/>
          </a:p>
        </p:txBody>
      </p:sp>
    </p:spTree>
    <p:extLst>
      <p:ext uri="{BB962C8B-B14F-4D97-AF65-F5344CB8AC3E}">
        <p14:creationId xmlns:p14="http://schemas.microsoft.com/office/powerpoint/2010/main" val="16994429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Data</a:t>
            </a:r>
          </a:p>
        </p:txBody>
      </p:sp>
      <p:pic>
        <p:nvPicPr>
          <p:cNvPr id="1030" name="Picture 6" descr="t-SNE visualization of CNN co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0264" y="86264"/>
            <a:ext cx="6771736" cy="6771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6027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0"/>
            <a:ext cx="10515600" cy="1325563"/>
          </a:xfrm>
        </p:spPr>
        <p:txBody>
          <a:bodyPr/>
          <a:lstStyle/>
          <a:p>
            <a:r>
              <a:rPr lang="en-GB" dirty="0"/>
              <a:t>Caltech 101</a:t>
            </a:r>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2003</a:t>
            </a:r>
          </a:p>
        </p:txBody>
      </p:sp>
      <p:sp>
        <p:nvSpPr>
          <p:cNvPr id="6" name="TextBox 5">
            <a:extLst>
              <a:ext uri="{FF2B5EF4-FFF2-40B4-BE49-F238E27FC236}">
                <a16:creationId xmlns="" xmlns:a16="http://schemas.microsoft.com/office/drawing/2014/main" id="{A7C69486-425B-4019-9170-4181972281C1}"/>
              </a:ext>
            </a:extLst>
          </p:cNvPr>
          <p:cNvSpPr txBox="1"/>
          <p:nvPr/>
        </p:nvSpPr>
        <p:spPr>
          <a:xfrm>
            <a:off x="987888" y="1325563"/>
            <a:ext cx="10216223" cy="1200329"/>
          </a:xfrm>
          <a:prstGeom prst="rect">
            <a:avLst/>
          </a:prstGeom>
          <a:noFill/>
        </p:spPr>
        <p:txBody>
          <a:bodyPr wrap="square" rtlCol="0">
            <a:spAutoFit/>
          </a:bodyPr>
          <a:lstStyle/>
          <a:p>
            <a:pPr marL="342900" indent="-342900">
              <a:buFontTx/>
              <a:buChar char="-"/>
            </a:pPr>
            <a:r>
              <a:rPr lang="en-US" sz="2400" b="0" i="0" dirty="0">
                <a:solidFill>
                  <a:srgbClr val="202122"/>
                </a:solidFill>
                <a:effectLst/>
                <a:latin typeface="+mj-lt"/>
              </a:rPr>
              <a:t>9,146 images, split between 101 distinct object categories and a background category</a:t>
            </a:r>
          </a:p>
          <a:p>
            <a:pPr marL="342900" indent="-342900">
              <a:buFontTx/>
              <a:buChar char="-"/>
            </a:pPr>
            <a:r>
              <a:rPr lang="en-US" sz="2400" b="0" i="0" dirty="0">
                <a:solidFill>
                  <a:srgbClr val="000000"/>
                </a:solidFill>
                <a:effectLst/>
                <a:latin typeface="+mj-lt"/>
              </a:rPr>
              <a:t>40 to 800 images per category</a:t>
            </a:r>
            <a:endParaRPr lang="en-GB" sz="2400" dirty="0">
              <a:latin typeface="+mj-lt"/>
            </a:endParaRPr>
          </a:p>
        </p:txBody>
      </p:sp>
      <p:pic>
        <p:nvPicPr>
          <p:cNvPr id="1026" name="Picture 2" descr="Example images from the Caltech 101 dataset [26]. | Download Scientific  Diagram">
            <a:extLst>
              <a:ext uri="{FF2B5EF4-FFF2-40B4-BE49-F238E27FC236}">
                <a16:creationId xmlns="" xmlns:a16="http://schemas.microsoft.com/office/drawing/2014/main" id="{7B953842-EBF2-4728-BD7F-36056274DC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50"/>
          <a:stretch/>
        </p:blipFill>
        <p:spPr bwMode="auto">
          <a:xfrm>
            <a:off x="2290272" y="2802036"/>
            <a:ext cx="7153097"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49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0"/>
            <a:ext cx="10515600" cy="1325563"/>
          </a:xfrm>
        </p:spPr>
        <p:txBody>
          <a:bodyPr/>
          <a:lstStyle/>
          <a:p>
            <a:r>
              <a:rPr lang="en-GB" dirty="0"/>
              <a:t>Pascal VOC</a:t>
            </a:r>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2007</a:t>
            </a:r>
          </a:p>
        </p:txBody>
      </p:sp>
      <p:sp>
        <p:nvSpPr>
          <p:cNvPr id="3" name="TextBox 2">
            <a:extLst>
              <a:ext uri="{FF2B5EF4-FFF2-40B4-BE49-F238E27FC236}">
                <a16:creationId xmlns="" xmlns:a16="http://schemas.microsoft.com/office/drawing/2014/main" id="{94F0F727-1960-48F2-BE27-E3B3AB65025A}"/>
              </a:ext>
            </a:extLst>
          </p:cNvPr>
          <p:cNvSpPr txBox="1"/>
          <p:nvPr/>
        </p:nvSpPr>
        <p:spPr>
          <a:xfrm>
            <a:off x="1925694" y="2122415"/>
            <a:ext cx="45719" cy="369332"/>
          </a:xfrm>
          <a:prstGeom prst="rect">
            <a:avLst/>
          </a:prstGeom>
          <a:noFill/>
        </p:spPr>
        <p:txBody>
          <a:bodyPr wrap="square" rtlCol="0">
            <a:spAutoFit/>
          </a:bodyPr>
          <a:lstStyle/>
          <a:p>
            <a:endParaRPr lang="en-GB" dirty="0"/>
          </a:p>
        </p:txBody>
      </p:sp>
      <p:sp>
        <p:nvSpPr>
          <p:cNvPr id="4" name="TextBox 3">
            <a:extLst>
              <a:ext uri="{FF2B5EF4-FFF2-40B4-BE49-F238E27FC236}">
                <a16:creationId xmlns="" xmlns:a16="http://schemas.microsoft.com/office/drawing/2014/main" id="{E32953AE-D655-466C-9AE1-DBFB16526F4F}"/>
              </a:ext>
            </a:extLst>
          </p:cNvPr>
          <p:cNvSpPr txBox="1"/>
          <p:nvPr/>
        </p:nvSpPr>
        <p:spPr>
          <a:xfrm>
            <a:off x="968230" y="1106752"/>
            <a:ext cx="10385570" cy="2031325"/>
          </a:xfrm>
          <a:prstGeom prst="rect">
            <a:avLst/>
          </a:prstGeom>
          <a:noFill/>
        </p:spPr>
        <p:txBody>
          <a:bodyPr wrap="square" rtlCol="0">
            <a:spAutoFit/>
          </a:bodyPr>
          <a:lstStyle/>
          <a:p>
            <a:pPr marL="285750" indent="-285750">
              <a:buFont typeface="Arial" panose="020B0604020202020204" pitchFamily="34" charset="0"/>
              <a:buChar char="•"/>
            </a:pPr>
            <a:endParaRPr lang="en-US" b="1" dirty="0">
              <a:latin typeface="+mj-lt"/>
            </a:endParaRPr>
          </a:p>
          <a:p>
            <a:pPr marL="285750" indent="-285750">
              <a:buFont typeface="Arial" panose="020B0604020202020204" pitchFamily="34" charset="0"/>
              <a:buChar char="•"/>
            </a:pPr>
            <a:r>
              <a:rPr lang="en-GB" sz="2400" dirty="0">
                <a:latin typeface="+mj-lt"/>
              </a:rPr>
              <a:t>9,963 images containing  24,640</a:t>
            </a:r>
            <a:r>
              <a:rPr lang="en-US" sz="2400" dirty="0">
                <a:latin typeface="+mj-lt"/>
              </a:rPr>
              <a:t> object split into 20 classes: </a:t>
            </a:r>
          </a:p>
          <a:p>
            <a:pPr marL="742950" lvl="1" indent="-285750">
              <a:buFont typeface="Arial" panose="020B0604020202020204" pitchFamily="34" charset="0"/>
              <a:buChar char="•"/>
            </a:pPr>
            <a:r>
              <a:rPr lang="en-US" sz="2400" dirty="0">
                <a:latin typeface="+mj-lt"/>
              </a:rPr>
              <a:t>airplane, bicycle, boat, bottle, bus, car, cat, chair, cow, dining table, dog, horse, motorbike, person, potted plant, sheep, train, TV</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GB" dirty="0">
              <a:latin typeface="+mj-lt"/>
            </a:endParaRPr>
          </a:p>
        </p:txBody>
      </p:sp>
      <p:pic>
        <p:nvPicPr>
          <p:cNvPr id="5" name="Picture 4">
            <a:extLst>
              <a:ext uri="{FF2B5EF4-FFF2-40B4-BE49-F238E27FC236}">
                <a16:creationId xmlns="" xmlns:a16="http://schemas.microsoft.com/office/drawing/2014/main" id="{16DF4B7E-4EFF-4ADA-B4F8-72BE1BC43859}"/>
              </a:ext>
            </a:extLst>
          </p:cNvPr>
          <p:cNvPicPr>
            <a:picLocks noChangeAspect="1"/>
          </p:cNvPicPr>
          <p:nvPr/>
        </p:nvPicPr>
        <p:blipFill>
          <a:blip r:embed="rId2"/>
          <a:stretch>
            <a:fillRect/>
          </a:stretch>
        </p:blipFill>
        <p:spPr>
          <a:xfrm>
            <a:off x="671119" y="2675986"/>
            <a:ext cx="11137505" cy="3518402"/>
          </a:xfrm>
          <a:prstGeom prst="rect">
            <a:avLst/>
          </a:prstGeom>
        </p:spPr>
      </p:pic>
    </p:spTree>
    <p:extLst>
      <p:ext uri="{BB962C8B-B14F-4D97-AF65-F5344CB8AC3E}">
        <p14:creationId xmlns:p14="http://schemas.microsoft.com/office/powerpoint/2010/main" val="1786430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0"/>
            <a:ext cx="10515600" cy="1325563"/>
          </a:xfrm>
        </p:spPr>
        <p:txBody>
          <a:bodyPr/>
          <a:lstStyle/>
          <a:p>
            <a:r>
              <a:rPr lang="en-GB" dirty="0"/>
              <a:t>ImageNet</a:t>
            </a:r>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2010</a:t>
            </a:r>
          </a:p>
        </p:txBody>
      </p:sp>
      <p:pic>
        <p:nvPicPr>
          <p:cNvPr id="1028" name="Picture 4" descr="A snapshot of two root-to-leaf branches of ImageNet: mammal sub-tree and vehicle sub-tree. Source: Ye 2018, fig. A1-A.">
            <a:extLst>
              <a:ext uri="{FF2B5EF4-FFF2-40B4-BE49-F238E27FC236}">
                <a16:creationId xmlns="" xmlns:a16="http://schemas.microsoft.com/office/drawing/2014/main" id="{F0541031-E2B4-4572-B7B3-F87201978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68" y="2973302"/>
            <a:ext cx="8096250" cy="36480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BFA5604C-4A5A-4EA2-85DE-95A514B78719}"/>
              </a:ext>
            </a:extLst>
          </p:cNvPr>
          <p:cNvSpPr txBox="1"/>
          <p:nvPr/>
        </p:nvSpPr>
        <p:spPr>
          <a:xfrm>
            <a:off x="671119" y="1429128"/>
            <a:ext cx="6115575" cy="1200329"/>
          </a:xfrm>
          <a:prstGeom prst="rect">
            <a:avLst/>
          </a:prstGeom>
          <a:noFill/>
        </p:spPr>
        <p:txBody>
          <a:bodyPr wrap="square" rtlCol="0">
            <a:spAutoFit/>
          </a:bodyPr>
          <a:lstStyle/>
          <a:p>
            <a:pPr marL="285750" indent="-285750">
              <a:buFontTx/>
              <a:buChar char="-"/>
            </a:pPr>
            <a:r>
              <a:rPr lang="en-GB" b="0" i="0" dirty="0">
                <a:effectLst/>
                <a:latin typeface="+mj-lt"/>
              </a:rPr>
              <a:t>&gt; 14 million images organized into over  20,000 categories </a:t>
            </a:r>
            <a:r>
              <a:rPr lang="en-GB" dirty="0">
                <a:latin typeface="+mj-lt"/>
              </a:rPr>
              <a:t> </a:t>
            </a:r>
          </a:p>
          <a:p>
            <a:pPr marL="285750" indent="-285750">
              <a:buFontTx/>
              <a:buChar char="-"/>
            </a:pPr>
            <a:r>
              <a:rPr lang="en-US" b="0" i="0" dirty="0">
                <a:effectLst/>
                <a:latin typeface="+mj-lt"/>
              </a:rPr>
              <a:t>organized according to the </a:t>
            </a:r>
            <a:r>
              <a:rPr lang="en-US" b="0" i="0" u="none" strike="noStrike" dirty="0">
                <a:effectLst/>
                <a:latin typeface="+mj-lt"/>
              </a:rPr>
              <a:t>WordNet</a:t>
            </a:r>
            <a:r>
              <a:rPr lang="en-US" b="0" i="0" dirty="0">
                <a:effectLst/>
                <a:latin typeface="+mj-lt"/>
              </a:rPr>
              <a:t> hierarchy (nouns), in which each node of the hierarchy is depicted by hundreds and thousands of images</a:t>
            </a:r>
            <a:endParaRPr lang="en-GB" dirty="0">
              <a:latin typeface="+mj-lt"/>
            </a:endParaRPr>
          </a:p>
        </p:txBody>
      </p:sp>
      <p:pic>
        <p:nvPicPr>
          <p:cNvPr id="5" name="Picture 4" descr="Google &amp; DeepMind Researchers Revamp ImageNet | Synced">
            <a:extLst>
              <a:ext uri="{FF2B5EF4-FFF2-40B4-BE49-F238E27FC236}">
                <a16:creationId xmlns="" xmlns:a16="http://schemas.microsoft.com/office/drawing/2014/main" id="{A6D71F1A-9CD7-4A8A-BA65-7EE36A6A91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3775" y="330868"/>
            <a:ext cx="4999517" cy="214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058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E15A5-D349-4280-8822-EFE054DA07C5}"/>
              </a:ext>
            </a:extLst>
          </p:cNvPr>
          <p:cNvSpPr>
            <a:spLocks noGrp="1"/>
          </p:cNvSpPr>
          <p:nvPr>
            <p:ph type="title"/>
          </p:nvPr>
        </p:nvSpPr>
        <p:spPr>
          <a:xfrm>
            <a:off x="838200" y="0"/>
            <a:ext cx="10515600" cy="1325563"/>
          </a:xfrm>
        </p:spPr>
        <p:txBody>
          <a:bodyPr/>
          <a:lstStyle/>
          <a:p>
            <a:r>
              <a:rPr lang="en-GB" dirty="0" smtClean="0"/>
              <a:t>JFT</a:t>
            </a:r>
            <a:endParaRPr lang="en-GB" dirty="0"/>
          </a:p>
        </p:txBody>
      </p:sp>
      <p:sp>
        <p:nvSpPr>
          <p:cNvPr id="9" name="Rectangle 8">
            <a:extLst>
              <a:ext uri="{FF2B5EF4-FFF2-40B4-BE49-F238E27FC236}">
                <a16:creationId xmlns="" xmlns:a16="http://schemas.microsoft.com/office/drawing/2014/main" id="{B53289CC-9407-45BA-AEF7-40FD5BDD7B38}"/>
              </a:ext>
            </a:extLst>
          </p:cNvPr>
          <p:cNvSpPr/>
          <p:nvPr/>
        </p:nvSpPr>
        <p:spPr>
          <a:xfrm>
            <a:off x="0" y="0"/>
            <a:ext cx="671119" cy="18791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2017</a:t>
            </a:r>
            <a:endParaRPr lang="en-GB" dirty="0"/>
          </a:p>
        </p:txBody>
      </p:sp>
      <p:sp>
        <p:nvSpPr>
          <p:cNvPr id="14" name="TextBox 13">
            <a:extLst>
              <a:ext uri="{FF2B5EF4-FFF2-40B4-BE49-F238E27FC236}">
                <a16:creationId xmlns="" xmlns:a16="http://schemas.microsoft.com/office/drawing/2014/main" id="{BFA5604C-4A5A-4EA2-85DE-95A514B78719}"/>
              </a:ext>
            </a:extLst>
          </p:cNvPr>
          <p:cNvSpPr txBox="1"/>
          <p:nvPr/>
        </p:nvSpPr>
        <p:spPr>
          <a:xfrm>
            <a:off x="671118" y="961314"/>
            <a:ext cx="6115575" cy="2308324"/>
          </a:xfrm>
          <a:prstGeom prst="rect">
            <a:avLst/>
          </a:prstGeom>
          <a:noFill/>
        </p:spPr>
        <p:txBody>
          <a:bodyPr wrap="square" rtlCol="0">
            <a:spAutoFit/>
          </a:bodyPr>
          <a:lstStyle/>
          <a:p>
            <a:pPr marL="285750" indent="-285750">
              <a:buFontTx/>
              <a:buChar char="-"/>
            </a:pPr>
            <a:r>
              <a:rPr lang="en-GB" dirty="0" smtClean="0">
                <a:latin typeface="+mj-lt"/>
              </a:rPr>
              <a:t>internal dataset used by Google to train image classification algorithms</a:t>
            </a:r>
          </a:p>
          <a:p>
            <a:pPr marL="285750" indent="-285750">
              <a:buFontTx/>
              <a:buChar char="-"/>
            </a:pPr>
            <a:r>
              <a:rPr lang="en-GB" dirty="0">
                <a:latin typeface="+mj-lt"/>
              </a:rPr>
              <a:t>the dataset has 300M </a:t>
            </a:r>
            <a:r>
              <a:rPr lang="en-GB" dirty="0" smtClean="0">
                <a:latin typeface="+mj-lt"/>
              </a:rPr>
              <a:t>images and </a:t>
            </a:r>
            <a:r>
              <a:rPr lang="en-GB" dirty="0">
                <a:latin typeface="+mj-lt"/>
              </a:rPr>
              <a:t>375M </a:t>
            </a:r>
            <a:r>
              <a:rPr lang="en-GB" dirty="0" smtClean="0">
                <a:latin typeface="+mj-lt"/>
              </a:rPr>
              <a:t>labels (multiple labels per image, </a:t>
            </a:r>
            <a:r>
              <a:rPr lang="en-GB" dirty="0">
                <a:latin typeface="+mj-lt"/>
              </a:rPr>
              <a:t>on average each image has 1.26 </a:t>
            </a:r>
            <a:r>
              <a:rPr lang="en-GB" dirty="0" smtClean="0">
                <a:latin typeface="+mj-lt"/>
              </a:rPr>
              <a:t>labels)</a:t>
            </a:r>
          </a:p>
          <a:p>
            <a:pPr marL="285750" indent="-285750">
              <a:buFontTx/>
              <a:buChar char="-"/>
            </a:pPr>
            <a:r>
              <a:rPr lang="en-GB" i="1" dirty="0" smtClean="0">
                <a:latin typeface="+mj-lt"/>
              </a:rPr>
              <a:t>noisy labels</a:t>
            </a:r>
            <a:r>
              <a:rPr lang="en-GB" dirty="0" smtClean="0">
                <a:latin typeface="+mj-lt"/>
              </a:rPr>
              <a:t>: no human processing is involved</a:t>
            </a:r>
          </a:p>
          <a:p>
            <a:pPr marL="285750" indent="-285750">
              <a:buFontTx/>
              <a:buChar char="-"/>
            </a:pPr>
            <a:r>
              <a:rPr lang="en-GB" dirty="0" err="1" smtClean="0">
                <a:latin typeface="+mj-lt"/>
              </a:rPr>
              <a:t>labeled</a:t>
            </a:r>
            <a:r>
              <a:rPr lang="en-GB" dirty="0" smtClean="0">
                <a:latin typeface="+mj-lt"/>
              </a:rPr>
              <a:t> </a:t>
            </a:r>
            <a:r>
              <a:rPr lang="en-GB" dirty="0">
                <a:latin typeface="+mj-lt"/>
              </a:rPr>
              <a:t>using an algorithm that uses complex mixture of raw web signals, connections between webpages and user feedback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597" y="161925"/>
            <a:ext cx="5410200" cy="653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0" y="3269638"/>
            <a:ext cx="5935904" cy="3091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35559" y="6361255"/>
            <a:ext cx="2295821" cy="246221"/>
          </a:xfrm>
          <a:prstGeom prst="rect">
            <a:avLst/>
          </a:prstGeom>
          <a:noFill/>
        </p:spPr>
        <p:txBody>
          <a:bodyPr wrap="none" rtlCol="0">
            <a:spAutoFit/>
          </a:bodyPr>
          <a:lstStyle/>
          <a:p>
            <a:r>
              <a:rPr lang="en-GB" sz="1000" dirty="0">
                <a:hlinkClick r:id="rId4"/>
              </a:rPr>
              <a:t>https://</a:t>
            </a:r>
            <a:r>
              <a:rPr lang="en-GB" sz="1000" dirty="0" smtClean="0">
                <a:hlinkClick r:id="rId4"/>
              </a:rPr>
              <a:t>arxiv.org/pdf/1707.02968v2.pdf</a:t>
            </a:r>
            <a:r>
              <a:rPr lang="en-GB" sz="1000" dirty="0" smtClean="0"/>
              <a:t> </a:t>
            </a:r>
            <a:endParaRPr lang="en-GB" sz="1000" dirty="0"/>
          </a:p>
        </p:txBody>
      </p:sp>
    </p:spTree>
    <p:extLst>
      <p:ext uri="{BB962C8B-B14F-4D97-AF65-F5344CB8AC3E}">
        <p14:creationId xmlns:p14="http://schemas.microsoft.com/office/powerpoint/2010/main" val="10862194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994F03-2175-467F-9DA3-EFD746815ADB}"/>
              </a:ext>
            </a:extLst>
          </p:cNvPr>
          <p:cNvSpPr>
            <a:spLocks noGrp="1"/>
          </p:cNvSpPr>
          <p:nvPr>
            <p:ph type="title"/>
          </p:nvPr>
        </p:nvSpPr>
        <p:spPr>
          <a:xfrm>
            <a:off x="838200" y="0"/>
            <a:ext cx="10515600" cy="1325563"/>
          </a:xfrm>
        </p:spPr>
        <p:txBody>
          <a:bodyPr/>
          <a:lstStyle/>
          <a:p>
            <a:r>
              <a:rPr lang="en-GB" dirty="0"/>
              <a:t>Computer vision - Where are we now? </a:t>
            </a:r>
          </a:p>
        </p:txBody>
      </p:sp>
      <p:pic>
        <p:nvPicPr>
          <p:cNvPr id="3074" name="Picture 2" descr="Image for post">
            <a:extLst>
              <a:ext uri="{FF2B5EF4-FFF2-40B4-BE49-F238E27FC236}">
                <a16:creationId xmlns="" xmlns:a16="http://schemas.microsoft.com/office/drawing/2014/main" id="{9D62DD63-2447-470F-B24C-A4FB359343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0680" y="1766901"/>
            <a:ext cx="9766514" cy="435133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 xmlns:a16="http://schemas.microsoft.com/office/drawing/2014/main" id="{CCE8FC01-0D3D-4BC9-BE55-5746FE61AEE5}"/>
              </a:ext>
            </a:extLst>
          </p:cNvPr>
          <p:cNvGrpSpPr/>
          <p:nvPr/>
        </p:nvGrpSpPr>
        <p:grpSpPr>
          <a:xfrm>
            <a:off x="1961194" y="4328503"/>
            <a:ext cx="9582058" cy="369332"/>
            <a:chOff x="1910860" y="4328503"/>
            <a:chExt cx="9582058" cy="369332"/>
          </a:xfrm>
        </p:grpSpPr>
        <p:cxnSp>
          <p:nvCxnSpPr>
            <p:cNvPr id="5" name="Straight Connector 4">
              <a:extLst>
                <a:ext uri="{FF2B5EF4-FFF2-40B4-BE49-F238E27FC236}">
                  <a16:creationId xmlns="" xmlns:a16="http://schemas.microsoft.com/office/drawing/2014/main" id="{663498BC-BF3D-472E-8C3B-727C3FBA7EE7}"/>
                </a:ext>
              </a:extLst>
            </p:cNvPr>
            <p:cNvCxnSpPr>
              <a:cxnSpLocks/>
            </p:cNvCxnSpPr>
            <p:nvPr/>
          </p:nvCxnSpPr>
          <p:spPr>
            <a:xfrm>
              <a:off x="1910860" y="4697835"/>
              <a:ext cx="9582058" cy="0"/>
            </a:xfrm>
            <a:prstGeom prst="line">
              <a:avLst/>
            </a:prstGeom>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 xmlns:a16="http://schemas.microsoft.com/office/drawing/2014/main" id="{05F7D0B6-41DB-4B59-B357-566F4DBA3CFF}"/>
                </a:ext>
              </a:extLst>
            </p:cNvPr>
            <p:cNvSpPr txBox="1"/>
            <p:nvPr/>
          </p:nvSpPr>
          <p:spPr>
            <a:xfrm>
              <a:off x="10532504" y="4328503"/>
              <a:ext cx="845103" cy="369332"/>
            </a:xfrm>
            <a:prstGeom prst="rect">
              <a:avLst/>
            </a:prstGeom>
            <a:noFill/>
          </p:spPr>
          <p:txBody>
            <a:bodyPr wrap="none" rtlCol="0">
              <a:spAutoFit/>
            </a:bodyPr>
            <a:lstStyle/>
            <a:p>
              <a:r>
                <a:rPr lang="en-GB" i="1" dirty="0"/>
                <a:t>human</a:t>
              </a:r>
            </a:p>
          </p:txBody>
        </p:sp>
      </p:grpSp>
      <p:sp>
        <p:nvSpPr>
          <p:cNvPr id="3" name="TextBox 2">
            <a:extLst>
              <a:ext uri="{FF2B5EF4-FFF2-40B4-BE49-F238E27FC236}">
                <a16:creationId xmlns="" xmlns:a16="http://schemas.microsoft.com/office/drawing/2014/main" id="{B4CEA0E4-8084-422C-968A-3E720C17BFC2}"/>
              </a:ext>
            </a:extLst>
          </p:cNvPr>
          <p:cNvSpPr txBox="1"/>
          <p:nvPr/>
        </p:nvSpPr>
        <p:spPr>
          <a:xfrm>
            <a:off x="650680" y="6505274"/>
            <a:ext cx="6571030" cy="215444"/>
          </a:xfrm>
          <a:prstGeom prst="rect">
            <a:avLst/>
          </a:prstGeom>
          <a:noFill/>
        </p:spPr>
        <p:txBody>
          <a:bodyPr wrap="none" rtlCol="0">
            <a:spAutoFit/>
          </a:bodyPr>
          <a:lstStyle/>
          <a:p>
            <a:r>
              <a:rPr lang="en-GB" sz="800" dirty="0"/>
              <a:t>Image source:  </a:t>
            </a:r>
            <a:r>
              <a:rPr lang="en-GB" sz="800" dirty="0">
                <a:hlinkClick r:id="rId3"/>
              </a:rPr>
              <a:t>https://towardsdatascience.com/review-senet-squeeze-and-excitation-network-winner-of-ilsvrc-2017-image-classification-a887b98b2883</a:t>
            </a:r>
            <a:endParaRPr lang="en-GB" sz="800" dirty="0"/>
          </a:p>
        </p:txBody>
      </p:sp>
    </p:spTree>
    <p:extLst>
      <p:ext uri="{BB962C8B-B14F-4D97-AF65-F5344CB8AC3E}">
        <p14:creationId xmlns:p14="http://schemas.microsoft.com/office/powerpoint/2010/main" val="10754548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ImageNet</a:t>
            </a:r>
            <a:r>
              <a:rPr lang="en-GB" dirty="0" smtClean="0"/>
              <a:t> accuracy</a:t>
            </a:r>
            <a:endParaRPr lang="en-GB" sz="3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72" y="2009774"/>
            <a:ext cx="10659758" cy="3341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5262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70E20A-EF56-4CF0-8F92-B6A796553533}"/>
              </a:ext>
            </a:extLst>
          </p:cNvPr>
          <p:cNvSpPr>
            <a:spLocks noGrp="1"/>
          </p:cNvSpPr>
          <p:nvPr>
            <p:ph type="title"/>
          </p:nvPr>
        </p:nvSpPr>
        <p:spPr>
          <a:xfrm>
            <a:off x="838200" y="22201"/>
            <a:ext cx="10515600" cy="1325563"/>
          </a:xfrm>
        </p:spPr>
        <p:txBody>
          <a:bodyPr/>
          <a:lstStyle/>
          <a:p>
            <a:r>
              <a:rPr lang="en-GB" dirty="0"/>
              <a:t>Computer vision – multidisciplinary subject</a:t>
            </a:r>
          </a:p>
        </p:txBody>
      </p:sp>
      <p:sp>
        <p:nvSpPr>
          <p:cNvPr id="4" name="Rectangle 3"/>
          <p:cNvSpPr/>
          <p:nvPr/>
        </p:nvSpPr>
        <p:spPr>
          <a:xfrm>
            <a:off x="265044" y="6488466"/>
            <a:ext cx="8934616" cy="276999"/>
          </a:xfrm>
          <a:prstGeom prst="rect">
            <a:avLst/>
          </a:prstGeom>
        </p:spPr>
        <p:txBody>
          <a:bodyPr wrap="square">
            <a:spAutoFit/>
          </a:bodyPr>
          <a:lstStyle/>
          <a:p>
            <a:r>
              <a:rPr lang="en-GB" sz="1200" dirty="0">
                <a:hlinkClick r:id="rId2"/>
              </a:rPr>
              <a:t>http://</a:t>
            </a:r>
            <a:r>
              <a:rPr lang="en-GB" sz="1200" dirty="0" smtClean="0">
                <a:hlinkClick r:id="rId2"/>
              </a:rPr>
              <a:t>vision.stanford.edu/teaching/cs131_fall1718/files/cs131-class-notes.pdf</a:t>
            </a:r>
            <a:r>
              <a:rPr lang="en-GB" sz="1200" dirty="0" smtClean="0"/>
              <a:t> </a:t>
            </a:r>
            <a:endParaRPr lang="en-GB" sz="1200" dirty="0"/>
          </a:p>
        </p:txBody>
      </p:sp>
      <p:sp>
        <p:nvSpPr>
          <p:cNvPr id="6" name="AutoShape 4" descr="Computer Vision:Foundations and Applic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4" y="1344966"/>
            <a:ext cx="11249025"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5075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1DB40-58E5-4187-B082-46E4B29DBA74}"/>
              </a:ext>
            </a:extLst>
          </p:cNvPr>
          <p:cNvSpPr>
            <a:spLocks noGrp="1"/>
          </p:cNvSpPr>
          <p:nvPr>
            <p:ph type="title"/>
          </p:nvPr>
        </p:nvSpPr>
        <p:spPr>
          <a:xfrm>
            <a:off x="511029" y="-154484"/>
            <a:ext cx="10515600" cy="1325563"/>
          </a:xfrm>
        </p:spPr>
        <p:txBody>
          <a:bodyPr/>
          <a:lstStyle/>
          <a:p>
            <a:r>
              <a:rPr lang="en-GB" dirty="0"/>
              <a:t>Computer vision applications I</a:t>
            </a:r>
          </a:p>
        </p:txBody>
      </p:sp>
      <p:grpSp>
        <p:nvGrpSpPr>
          <p:cNvPr id="3" name="Group 2">
            <a:extLst>
              <a:ext uri="{FF2B5EF4-FFF2-40B4-BE49-F238E27FC236}">
                <a16:creationId xmlns="" xmlns:a16="http://schemas.microsoft.com/office/drawing/2014/main" id="{9375A2E5-4430-48A8-8F61-4CF7A5D957CA}"/>
              </a:ext>
            </a:extLst>
          </p:cNvPr>
          <p:cNvGrpSpPr/>
          <p:nvPr/>
        </p:nvGrpSpPr>
        <p:grpSpPr>
          <a:xfrm>
            <a:off x="3261105" y="908430"/>
            <a:ext cx="2234968" cy="2825583"/>
            <a:chOff x="9466018" y="1441158"/>
            <a:chExt cx="2479646" cy="3055886"/>
          </a:xfrm>
        </p:grpSpPr>
        <p:grpSp>
          <p:nvGrpSpPr>
            <p:cNvPr id="8" name="Group 7">
              <a:extLst>
                <a:ext uri="{FF2B5EF4-FFF2-40B4-BE49-F238E27FC236}">
                  <a16:creationId xmlns="" xmlns:a16="http://schemas.microsoft.com/office/drawing/2014/main" id="{79C1769D-056B-47CC-9B40-C7DEAA558CB3}"/>
                </a:ext>
              </a:extLst>
            </p:cNvPr>
            <p:cNvGrpSpPr/>
            <p:nvPr/>
          </p:nvGrpSpPr>
          <p:grpSpPr>
            <a:xfrm>
              <a:off x="9466018" y="1553472"/>
              <a:ext cx="2479646" cy="2943572"/>
              <a:chOff x="920692" y="1589522"/>
              <a:chExt cx="3818389" cy="4990517"/>
            </a:xfrm>
          </p:grpSpPr>
          <p:pic>
            <p:nvPicPr>
              <p:cNvPr id="9" name="Picture 4" descr="Emperor Penguin Chick, Atka Bay, Antarctica Photograph by Stefan Christmann  / Naturepl.com">
                <a:extLst>
                  <a:ext uri="{FF2B5EF4-FFF2-40B4-BE49-F238E27FC236}">
                    <a16:creationId xmlns="" xmlns:a16="http://schemas.microsoft.com/office/drawing/2014/main" id="{77A421E8-7322-4E30-B783-B20E23E996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83" b="32233"/>
              <a:stretch/>
            </p:blipFill>
            <p:spPr bwMode="auto">
              <a:xfrm>
                <a:off x="920692" y="1589522"/>
                <a:ext cx="3818389" cy="46475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6D220100-319F-4071-BF1E-44E3E81E6280}"/>
                  </a:ext>
                </a:extLst>
              </p:cNvPr>
              <p:cNvSpPr txBox="1"/>
              <p:nvPr/>
            </p:nvSpPr>
            <p:spPr>
              <a:xfrm>
                <a:off x="1398375" y="6210707"/>
                <a:ext cx="1799275" cy="369332"/>
              </a:xfrm>
              <a:prstGeom prst="rect">
                <a:avLst/>
              </a:prstGeom>
              <a:noFill/>
            </p:spPr>
            <p:txBody>
              <a:bodyPr wrap="none" rtlCol="0">
                <a:spAutoFit/>
              </a:bodyPr>
              <a:lstStyle/>
              <a:p>
                <a:r>
                  <a:rPr lang="en-GB" b="1" dirty="0"/>
                  <a:t>Object Detection</a:t>
                </a:r>
              </a:p>
            </p:txBody>
          </p:sp>
        </p:grpSp>
        <p:sp>
          <p:nvSpPr>
            <p:cNvPr id="6" name="Rectangle 5">
              <a:extLst>
                <a:ext uri="{FF2B5EF4-FFF2-40B4-BE49-F238E27FC236}">
                  <a16:creationId xmlns="" xmlns:a16="http://schemas.microsoft.com/office/drawing/2014/main" id="{4C080B32-C85F-4DF4-8BBE-088044150CF9}"/>
                </a:ext>
              </a:extLst>
            </p:cNvPr>
            <p:cNvSpPr/>
            <p:nvPr/>
          </p:nvSpPr>
          <p:spPr>
            <a:xfrm>
              <a:off x="9733413" y="1788620"/>
              <a:ext cx="1944856" cy="2365193"/>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ln w="57150">
                  <a:solidFill>
                    <a:schemeClr val="tx1"/>
                  </a:solidFill>
                </a:ln>
                <a:solidFill>
                  <a:srgbClr val="00B0F0"/>
                </a:solidFill>
              </a:endParaRPr>
            </a:p>
          </p:txBody>
        </p:sp>
        <p:sp>
          <p:nvSpPr>
            <p:cNvPr id="7" name="TextBox 6">
              <a:extLst>
                <a:ext uri="{FF2B5EF4-FFF2-40B4-BE49-F238E27FC236}">
                  <a16:creationId xmlns="" xmlns:a16="http://schemas.microsoft.com/office/drawing/2014/main" id="{B9D176C3-F0EA-4AC6-92B2-23E80F4913A7}"/>
                </a:ext>
              </a:extLst>
            </p:cNvPr>
            <p:cNvSpPr txBox="1"/>
            <p:nvPr/>
          </p:nvSpPr>
          <p:spPr>
            <a:xfrm>
              <a:off x="9647087" y="1441158"/>
              <a:ext cx="1149544" cy="369332"/>
            </a:xfrm>
            <a:prstGeom prst="rect">
              <a:avLst/>
            </a:prstGeom>
            <a:noFill/>
          </p:spPr>
          <p:txBody>
            <a:bodyPr wrap="square" rtlCol="0">
              <a:spAutoFit/>
            </a:bodyPr>
            <a:lstStyle/>
            <a:p>
              <a:r>
                <a:rPr lang="en-GB" dirty="0">
                  <a:solidFill>
                    <a:srgbClr val="C00000"/>
                  </a:solidFill>
                </a:rPr>
                <a:t>Penguin</a:t>
              </a:r>
            </a:p>
          </p:txBody>
        </p:sp>
      </p:grpSp>
      <p:grpSp>
        <p:nvGrpSpPr>
          <p:cNvPr id="13" name="Group 12">
            <a:extLst>
              <a:ext uri="{FF2B5EF4-FFF2-40B4-BE49-F238E27FC236}">
                <a16:creationId xmlns="" xmlns:a16="http://schemas.microsoft.com/office/drawing/2014/main" id="{F2D2F7D9-AEB6-4A85-8AF0-B07E2DC8FDC3}"/>
              </a:ext>
            </a:extLst>
          </p:cNvPr>
          <p:cNvGrpSpPr/>
          <p:nvPr/>
        </p:nvGrpSpPr>
        <p:grpSpPr>
          <a:xfrm>
            <a:off x="612994" y="967936"/>
            <a:ext cx="2025825" cy="2825087"/>
            <a:chOff x="4107364" y="1501629"/>
            <a:chExt cx="2399695" cy="3450620"/>
          </a:xfrm>
        </p:grpSpPr>
        <p:grpSp>
          <p:nvGrpSpPr>
            <p:cNvPr id="5" name="Group 4">
              <a:extLst>
                <a:ext uri="{FF2B5EF4-FFF2-40B4-BE49-F238E27FC236}">
                  <a16:creationId xmlns="" xmlns:a16="http://schemas.microsoft.com/office/drawing/2014/main" id="{1D62947B-4BF5-4515-9163-04606400E94F}"/>
                </a:ext>
              </a:extLst>
            </p:cNvPr>
            <p:cNvGrpSpPr/>
            <p:nvPr/>
          </p:nvGrpSpPr>
          <p:grpSpPr>
            <a:xfrm>
              <a:off x="4107364" y="1501629"/>
              <a:ext cx="2399695" cy="3450620"/>
              <a:chOff x="838200" y="1501628"/>
              <a:chExt cx="3818389" cy="5353771"/>
            </a:xfrm>
          </p:grpSpPr>
          <p:pic>
            <p:nvPicPr>
              <p:cNvPr id="2052" name="Picture 4" descr="Emperor Penguin Chick, Atka Bay, Antarctica Photograph by Stefan Christmann  / Naturepl.com">
                <a:extLst>
                  <a:ext uri="{FF2B5EF4-FFF2-40B4-BE49-F238E27FC236}">
                    <a16:creationId xmlns="" xmlns:a16="http://schemas.microsoft.com/office/drawing/2014/main" id="{5E828EE7-B3B1-4547-95E4-46CA75618DA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483" b="32233"/>
              <a:stretch/>
            </p:blipFill>
            <p:spPr bwMode="auto">
              <a:xfrm>
                <a:off x="838200" y="1501628"/>
                <a:ext cx="3818389" cy="464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F824E919-74F7-44E1-8E69-4135F1BAB6E4}"/>
                  </a:ext>
                </a:extLst>
              </p:cNvPr>
              <p:cNvSpPr txBox="1"/>
              <p:nvPr/>
            </p:nvSpPr>
            <p:spPr>
              <a:xfrm>
                <a:off x="1217354" y="6155485"/>
                <a:ext cx="3072323" cy="699914"/>
              </a:xfrm>
              <a:prstGeom prst="rect">
                <a:avLst/>
              </a:prstGeom>
              <a:noFill/>
            </p:spPr>
            <p:txBody>
              <a:bodyPr wrap="square" rtlCol="0">
                <a:spAutoFit/>
              </a:bodyPr>
              <a:lstStyle/>
              <a:p>
                <a:r>
                  <a:rPr lang="en-GB" b="1" dirty="0"/>
                  <a:t>Classification</a:t>
                </a:r>
              </a:p>
            </p:txBody>
          </p:sp>
        </p:grpSp>
        <p:sp>
          <p:nvSpPr>
            <p:cNvPr id="11" name="TextBox 10">
              <a:extLst>
                <a:ext uri="{FF2B5EF4-FFF2-40B4-BE49-F238E27FC236}">
                  <a16:creationId xmlns="" xmlns:a16="http://schemas.microsoft.com/office/drawing/2014/main" id="{4581BB39-525A-409D-9F63-6E950FACED8D}"/>
                </a:ext>
              </a:extLst>
            </p:cNvPr>
            <p:cNvSpPr txBox="1"/>
            <p:nvPr/>
          </p:nvSpPr>
          <p:spPr>
            <a:xfrm>
              <a:off x="4740746" y="4169444"/>
              <a:ext cx="1132931" cy="369332"/>
            </a:xfrm>
            <a:prstGeom prst="rect">
              <a:avLst/>
            </a:prstGeom>
            <a:noFill/>
          </p:spPr>
          <p:txBody>
            <a:bodyPr wrap="square" rtlCol="0">
              <a:spAutoFit/>
            </a:bodyPr>
            <a:lstStyle/>
            <a:p>
              <a:pPr algn="ctr"/>
              <a:r>
                <a:rPr lang="en-GB" dirty="0">
                  <a:solidFill>
                    <a:srgbClr val="C00000"/>
                  </a:solidFill>
                </a:rPr>
                <a:t>Penguin</a:t>
              </a:r>
            </a:p>
          </p:txBody>
        </p:sp>
      </p:grpSp>
      <p:grpSp>
        <p:nvGrpSpPr>
          <p:cNvPr id="21" name="Group 20">
            <a:extLst>
              <a:ext uri="{FF2B5EF4-FFF2-40B4-BE49-F238E27FC236}">
                <a16:creationId xmlns="" xmlns:a16="http://schemas.microsoft.com/office/drawing/2014/main" id="{DEC076B2-0A6D-4914-B536-F3F564148E6D}"/>
              </a:ext>
            </a:extLst>
          </p:cNvPr>
          <p:cNvGrpSpPr/>
          <p:nvPr/>
        </p:nvGrpSpPr>
        <p:grpSpPr>
          <a:xfrm>
            <a:off x="6520118" y="1096951"/>
            <a:ext cx="4127543" cy="2976758"/>
            <a:chOff x="6117446" y="1361059"/>
            <a:chExt cx="4127543" cy="2976758"/>
          </a:xfrm>
        </p:grpSpPr>
        <p:pic>
          <p:nvPicPr>
            <p:cNvPr id="4102" name="Picture 6" descr="Semantic Segmentation | Deep Learning for Computer Vision">
              <a:extLst>
                <a:ext uri="{FF2B5EF4-FFF2-40B4-BE49-F238E27FC236}">
                  <a16:creationId xmlns="" xmlns:a16="http://schemas.microsoft.com/office/drawing/2014/main" id="{3EEA038C-524B-476E-BA5F-6D02FD604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446" y="1361059"/>
              <a:ext cx="4127543" cy="244854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1A7338FE-06C9-4B0A-A1F2-C3DF46C92CC2}"/>
                </a:ext>
              </a:extLst>
            </p:cNvPr>
            <p:cNvSpPr txBox="1"/>
            <p:nvPr/>
          </p:nvSpPr>
          <p:spPr>
            <a:xfrm>
              <a:off x="7022674" y="3968485"/>
              <a:ext cx="2725334" cy="369332"/>
            </a:xfrm>
            <a:prstGeom prst="rect">
              <a:avLst/>
            </a:prstGeom>
            <a:noFill/>
          </p:spPr>
          <p:txBody>
            <a:bodyPr wrap="square" rtlCol="0">
              <a:spAutoFit/>
            </a:bodyPr>
            <a:lstStyle/>
            <a:p>
              <a:r>
                <a:rPr lang="en-GB" b="1" dirty="0"/>
                <a:t>Semantic segmentation</a:t>
              </a:r>
            </a:p>
          </p:txBody>
        </p:sp>
      </p:grpSp>
      <p:pic>
        <p:nvPicPr>
          <p:cNvPr id="4106" name="Picture 10" descr="Instance segmentation using Mask R-CNN | by Aditi Mittal | Towards Data  Science">
            <a:extLst>
              <a:ext uri="{FF2B5EF4-FFF2-40B4-BE49-F238E27FC236}">
                <a16:creationId xmlns="" xmlns:a16="http://schemas.microsoft.com/office/drawing/2014/main" id="{46317D43-AEB2-4996-BCAF-C8F1520CD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8128" y="4082248"/>
            <a:ext cx="3557945" cy="270660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DBBC1438-2C33-4B8C-A227-428C5C62F931}"/>
              </a:ext>
            </a:extLst>
          </p:cNvPr>
          <p:cNvSpPr txBox="1"/>
          <p:nvPr/>
        </p:nvSpPr>
        <p:spPr>
          <a:xfrm>
            <a:off x="5597944" y="6339918"/>
            <a:ext cx="2725334" cy="369332"/>
          </a:xfrm>
          <a:prstGeom prst="rect">
            <a:avLst/>
          </a:prstGeom>
          <a:noFill/>
        </p:spPr>
        <p:txBody>
          <a:bodyPr wrap="square" rtlCol="0">
            <a:spAutoFit/>
          </a:bodyPr>
          <a:lstStyle/>
          <a:p>
            <a:r>
              <a:rPr lang="en-GB" b="1" dirty="0"/>
              <a:t>Instance segmentation</a:t>
            </a:r>
          </a:p>
        </p:txBody>
      </p:sp>
    </p:spTree>
    <p:extLst>
      <p:ext uri="{BB962C8B-B14F-4D97-AF65-F5344CB8AC3E}">
        <p14:creationId xmlns:p14="http://schemas.microsoft.com/office/powerpoint/2010/main" val="23721128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1DB40-58E5-4187-B082-46E4B29DBA74}"/>
              </a:ext>
            </a:extLst>
          </p:cNvPr>
          <p:cNvSpPr>
            <a:spLocks noGrp="1"/>
          </p:cNvSpPr>
          <p:nvPr>
            <p:ph type="title"/>
          </p:nvPr>
        </p:nvSpPr>
        <p:spPr>
          <a:xfrm>
            <a:off x="511029" y="-154484"/>
            <a:ext cx="10515600" cy="1325563"/>
          </a:xfrm>
        </p:spPr>
        <p:txBody>
          <a:bodyPr/>
          <a:lstStyle/>
          <a:p>
            <a:r>
              <a:rPr lang="en-GB" dirty="0"/>
              <a:t>Computer vision applications II</a:t>
            </a:r>
          </a:p>
        </p:txBody>
      </p:sp>
      <p:grpSp>
        <p:nvGrpSpPr>
          <p:cNvPr id="3" name="Group 2">
            <a:extLst>
              <a:ext uri="{FF2B5EF4-FFF2-40B4-BE49-F238E27FC236}">
                <a16:creationId xmlns="" xmlns:a16="http://schemas.microsoft.com/office/drawing/2014/main" id="{5838C56D-52B7-401D-BF93-66F83A3658F6}"/>
              </a:ext>
            </a:extLst>
          </p:cNvPr>
          <p:cNvGrpSpPr/>
          <p:nvPr/>
        </p:nvGrpSpPr>
        <p:grpSpPr>
          <a:xfrm>
            <a:off x="929618" y="2135529"/>
            <a:ext cx="10553746" cy="3370218"/>
            <a:chOff x="194971" y="931960"/>
            <a:chExt cx="10553746" cy="3370218"/>
          </a:xfrm>
        </p:grpSpPr>
        <p:grpSp>
          <p:nvGrpSpPr>
            <p:cNvPr id="14" name="Group 13">
              <a:extLst>
                <a:ext uri="{FF2B5EF4-FFF2-40B4-BE49-F238E27FC236}">
                  <a16:creationId xmlns="" xmlns:a16="http://schemas.microsoft.com/office/drawing/2014/main" id="{DF477B6E-871C-4716-BA93-7A5F96E0B6AE}"/>
                </a:ext>
              </a:extLst>
            </p:cNvPr>
            <p:cNvGrpSpPr/>
            <p:nvPr/>
          </p:nvGrpSpPr>
          <p:grpSpPr>
            <a:xfrm>
              <a:off x="194971" y="931960"/>
              <a:ext cx="2992846" cy="3306666"/>
              <a:chOff x="6640820" y="1476773"/>
              <a:chExt cx="3214212" cy="4187502"/>
            </a:xfrm>
          </p:grpSpPr>
          <p:pic>
            <p:nvPicPr>
              <p:cNvPr id="4098" name="Picture 2" descr="Result examples without errors">
                <a:extLst>
                  <a:ext uri="{FF2B5EF4-FFF2-40B4-BE49-F238E27FC236}">
                    <a16:creationId xmlns="" xmlns:a16="http://schemas.microsoft.com/office/drawing/2014/main" id="{75F30875-032C-4A51-81ED-050B85D54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0820" y="1476773"/>
                <a:ext cx="3214212" cy="36128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3BA246F5-BF78-40C5-ACDB-ECDA7E9596B7}"/>
                  </a:ext>
                </a:extLst>
              </p:cNvPr>
              <p:cNvSpPr txBox="1"/>
              <p:nvPr/>
            </p:nvSpPr>
            <p:spPr>
              <a:xfrm>
                <a:off x="6989541" y="5196560"/>
                <a:ext cx="2063646" cy="467715"/>
              </a:xfrm>
              <a:prstGeom prst="rect">
                <a:avLst/>
              </a:prstGeom>
              <a:noFill/>
            </p:spPr>
            <p:txBody>
              <a:bodyPr wrap="square" rtlCol="0">
                <a:spAutoFit/>
              </a:bodyPr>
              <a:lstStyle/>
              <a:p>
                <a:r>
                  <a:rPr lang="en-GB" b="1" dirty="0"/>
                  <a:t>Image captioning</a:t>
                </a:r>
              </a:p>
            </p:txBody>
          </p:sp>
        </p:grpSp>
        <p:grpSp>
          <p:nvGrpSpPr>
            <p:cNvPr id="17" name="Group 16">
              <a:extLst>
                <a:ext uri="{FF2B5EF4-FFF2-40B4-BE49-F238E27FC236}">
                  <a16:creationId xmlns="" xmlns:a16="http://schemas.microsoft.com/office/drawing/2014/main" id="{E8D2E314-FB29-4E8A-88E1-EE6442F13AD9}"/>
                </a:ext>
              </a:extLst>
            </p:cNvPr>
            <p:cNvGrpSpPr/>
            <p:nvPr/>
          </p:nvGrpSpPr>
          <p:grpSpPr>
            <a:xfrm>
              <a:off x="3503875" y="931960"/>
              <a:ext cx="2992846" cy="3370218"/>
              <a:chOff x="4713638" y="1521029"/>
              <a:chExt cx="3441324" cy="3917718"/>
            </a:xfrm>
          </p:grpSpPr>
          <p:pic>
            <p:nvPicPr>
              <p:cNvPr id="4100" name="Picture 4" descr="Style Transfer | Papers With Code">
                <a:extLst>
                  <a:ext uri="{FF2B5EF4-FFF2-40B4-BE49-F238E27FC236}">
                    <a16:creationId xmlns="" xmlns:a16="http://schemas.microsoft.com/office/drawing/2014/main" id="{BAE2D3A5-48E6-48C5-BCC1-C018EC4B3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3638" y="1521029"/>
                <a:ext cx="3441324" cy="34413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DDE8D6F9-7C0E-4F6F-8576-2445187C4C0D}"/>
                  </a:ext>
                </a:extLst>
              </p:cNvPr>
              <p:cNvSpPr txBox="1"/>
              <p:nvPr/>
            </p:nvSpPr>
            <p:spPr>
              <a:xfrm>
                <a:off x="5692518" y="5069415"/>
                <a:ext cx="1819326" cy="369332"/>
              </a:xfrm>
              <a:prstGeom prst="rect">
                <a:avLst/>
              </a:prstGeom>
              <a:noFill/>
            </p:spPr>
            <p:txBody>
              <a:bodyPr wrap="square" rtlCol="0">
                <a:spAutoFit/>
              </a:bodyPr>
              <a:lstStyle/>
              <a:p>
                <a:r>
                  <a:rPr lang="en-GB" b="1" dirty="0"/>
                  <a:t>Style transfer</a:t>
                </a:r>
              </a:p>
            </p:txBody>
          </p:sp>
        </p:grpSp>
        <p:grpSp>
          <p:nvGrpSpPr>
            <p:cNvPr id="23" name="Group 22">
              <a:extLst>
                <a:ext uri="{FF2B5EF4-FFF2-40B4-BE49-F238E27FC236}">
                  <a16:creationId xmlns="" xmlns:a16="http://schemas.microsoft.com/office/drawing/2014/main" id="{AAB6DA13-A346-4E33-9440-510743B3BFC2}"/>
                </a:ext>
              </a:extLst>
            </p:cNvPr>
            <p:cNvGrpSpPr/>
            <p:nvPr/>
          </p:nvGrpSpPr>
          <p:grpSpPr>
            <a:xfrm>
              <a:off x="7029204" y="1240585"/>
              <a:ext cx="3719513" cy="2343150"/>
              <a:chOff x="2382081" y="5124450"/>
              <a:chExt cx="3719513" cy="2343150"/>
            </a:xfrm>
          </p:grpSpPr>
          <p:pic>
            <p:nvPicPr>
              <p:cNvPr id="5124" name="Picture 4" descr="Great Benefits of Sport">
                <a:extLst>
                  <a:ext uri="{FF2B5EF4-FFF2-40B4-BE49-F238E27FC236}">
                    <a16:creationId xmlns="" xmlns:a16="http://schemas.microsoft.com/office/drawing/2014/main" id="{BD27CB83-9E40-4F2E-862C-3FF7E20A8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2081" y="5124450"/>
                <a:ext cx="3109913" cy="17335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Great Benefits of Sport">
                <a:extLst>
                  <a:ext uri="{FF2B5EF4-FFF2-40B4-BE49-F238E27FC236}">
                    <a16:creationId xmlns="" xmlns:a16="http://schemas.microsoft.com/office/drawing/2014/main" id="{76CD4DAB-C15B-4D38-B0A2-B11C7CBEFA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481" y="5276850"/>
                <a:ext cx="3109913" cy="17335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Great Benefits of Sport">
                <a:extLst>
                  <a:ext uri="{FF2B5EF4-FFF2-40B4-BE49-F238E27FC236}">
                    <a16:creationId xmlns="" xmlns:a16="http://schemas.microsoft.com/office/drawing/2014/main" id="{B3032096-8947-4407-AA58-6ADF9F5BA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881" y="5429250"/>
                <a:ext cx="3109913" cy="17335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Great Benefits of Sport">
                <a:extLst>
                  <a:ext uri="{FF2B5EF4-FFF2-40B4-BE49-F238E27FC236}">
                    <a16:creationId xmlns="" xmlns:a16="http://schemas.microsoft.com/office/drawing/2014/main" id="{F0098F40-E80B-4A0C-991C-D1A89BD6E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281" y="5581650"/>
                <a:ext cx="3109913" cy="17335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Great Benefits of Sport">
                <a:extLst>
                  <a:ext uri="{FF2B5EF4-FFF2-40B4-BE49-F238E27FC236}">
                    <a16:creationId xmlns="" xmlns:a16="http://schemas.microsoft.com/office/drawing/2014/main" id="{8BE4D65B-0ED9-4A24-9A24-5FA886074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1681" y="5734050"/>
                <a:ext cx="3109913" cy="173355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 xmlns:a16="http://schemas.microsoft.com/office/drawing/2014/main" id="{F90568D9-856C-41A8-8494-361719DE5D95}"/>
                </a:ext>
              </a:extLst>
            </p:cNvPr>
            <p:cNvSpPr txBox="1"/>
            <p:nvPr/>
          </p:nvSpPr>
          <p:spPr>
            <a:xfrm>
              <a:off x="7851405" y="3869294"/>
              <a:ext cx="2362404" cy="369332"/>
            </a:xfrm>
            <a:prstGeom prst="rect">
              <a:avLst/>
            </a:prstGeom>
            <a:noFill/>
          </p:spPr>
          <p:txBody>
            <a:bodyPr wrap="square" rtlCol="0">
              <a:spAutoFit/>
            </a:bodyPr>
            <a:lstStyle/>
            <a:p>
              <a:r>
                <a:rPr lang="en-GB" b="1" dirty="0"/>
                <a:t>Action recognition</a:t>
              </a:r>
            </a:p>
          </p:txBody>
        </p:sp>
      </p:grpSp>
    </p:spTree>
    <p:extLst>
      <p:ext uri="{BB962C8B-B14F-4D97-AF65-F5344CB8AC3E}">
        <p14:creationId xmlns:p14="http://schemas.microsoft.com/office/powerpoint/2010/main" val="20901626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85D419-9BA0-4D76-A4A9-5A6BB1A6EFC6}"/>
              </a:ext>
            </a:extLst>
          </p:cNvPr>
          <p:cNvSpPr>
            <a:spLocks noGrp="1"/>
          </p:cNvSpPr>
          <p:nvPr>
            <p:ph type="title"/>
          </p:nvPr>
        </p:nvSpPr>
        <p:spPr/>
        <p:txBody>
          <a:bodyPr/>
          <a:lstStyle/>
          <a:p>
            <a:r>
              <a:rPr lang="en-GB" dirty="0"/>
              <a:t>Computer vision applications III</a:t>
            </a:r>
          </a:p>
        </p:txBody>
      </p:sp>
      <p:grpSp>
        <p:nvGrpSpPr>
          <p:cNvPr id="8" name="Group 7">
            <a:extLst>
              <a:ext uri="{FF2B5EF4-FFF2-40B4-BE49-F238E27FC236}">
                <a16:creationId xmlns="" xmlns:a16="http://schemas.microsoft.com/office/drawing/2014/main" id="{76289FBF-7DD7-45AD-9140-90D54BAD02A5}"/>
              </a:ext>
            </a:extLst>
          </p:cNvPr>
          <p:cNvGrpSpPr/>
          <p:nvPr/>
        </p:nvGrpSpPr>
        <p:grpSpPr>
          <a:xfrm>
            <a:off x="200872" y="2043487"/>
            <a:ext cx="4727147" cy="3205620"/>
            <a:chOff x="378509" y="1628370"/>
            <a:chExt cx="4727147" cy="3205620"/>
          </a:xfrm>
        </p:grpSpPr>
        <p:pic>
          <p:nvPicPr>
            <p:cNvPr id="5" name="Picture 2" descr="This Person Does Not Exist">
              <a:extLst>
                <a:ext uri="{FF2B5EF4-FFF2-40B4-BE49-F238E27FC236}">
                  <a16:creationId xmlns="" xmlns:a16="http://schemas.microsoft.com/office/drawing/2014/main" id="{32F1DD1C-65C8-4DA7-AFFB-2775C4820B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509" y="1628370"/>
              <a:ext cx="4727147" cy="28362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C9B36226-5609-4382-B435-33603ED00282}"/>
                </a:ext>
              </a:extLst>
            </p:cNvPr>
            <p:cNvSpPr txBox="1"/>
            <p:nvPr/>
          </p:nvSpPr>
          <p:spPr>
            <a:xfrm>
              <a:off x="1650404" y="4464658"/>
              <a:ext cx="1837879" cy="369332"/>
            </a:xfrm>
            <a:prstGeom prst="rect">
              <a:avLst/>
            </a:prstGeom>
            <a:noFill/>
          </p:spPr>
          <p:txBody>
            <a:bodyPr wrap="square" rtlCol="0">
              <a:spAutoFit/>
            </a:bodyPr>
            <a:lstStyle/>
            <a:p>
              <a:r>
                <a:rPr lang="en-GB" b="1" dirty="0"/>
                <a:t>Image generation </a:t>
              </a:r>
            </a:p>
          </p:txBody>
        </p:sp>
      </p:grpSp>
      <p:sp>
        <p:nvSpPr>
          <p:cNvPr id="10" name="TextBox 9">
            <a:extLst>
              <a:ext uri="{FF2B5EF4-FFF2-40B4-BE49-F238E27FC236}">
                <a16:creationId xmlns="" xmlns:a16="http://schemas.microsoft.com/office/drawing/2014/main" id="{0B866B44-CAF2-4E6C-9934-079ED33307F7}"/>
              </a:ext>
            </a:extLst>
          </p:cNvPr>
          <p:cNvSpPr txBox="1"/>
          <p:nvPr/>
        </p:nvSpPr>
        <p:spPr>
          <a:xfrm>
            <a:off x="535552" y="5417858"/>
            <a:ext cx="3712308" cy="369332"/>
          </a:xfrm>
          <a:prstGeom prst="rect">
            <a:avLst/>
          </a:prstGeom>
          <a:noFill/>
        </p:spPr>
        <p:txBody>
          <a:bodyPr wrap="square">
            <a:spAutoFit/>
          </a:bodyPr>
          <a:lstStyle/>
          <a:p>
            <a:r>
              <a:rPr lang="en-GB" dirty="0">
                <a:hlinkClick r:id="rId3"/>
              </a:rPr>
              <a:t>https://thispersondoesnotexist.com/</a:t>
            </a:r>
            <a:r>
              <a:rPr lang="en-GB" dirty="0"/>
              <a:t> </a:t>
            </a:r>
          </a:p>
        </p:txBody>
      </p:sp>
      <p:sp>
        <p:nvSpPr>
          <p:cNvPr id="12" name="TextBox 11">
            <a:extLst>
              <a:ext uri="{FF2B5EF4-FFF2-40B4-BE49-F238E27FC236}">
                <a16:creationId xmlns="" xmlns:a16="http://schemas.microsoft.com/office/drawing/2014/main" id="{0568BD80-BB09-4D5F-8B4F-CA53A28F74D2}"/>
              </a:ext>
            </a:extLst>
          </p:cNvPr>
          <p:cNvSpPr txBox="1"/>
          <p:nvPr/>
        </p:nvSpPr>
        <p:spPr>
          <a:xfrm>
            <a:off x="595173" y="6221682"/>
            <a:ext cx="8455041" cy="369332"/>
          </a:xfrm>
          <a:prstGeom prst="rect">
            <a:avLst/>
          </a:prstGeom>
          <a:noFill/>
        </p:spPr>
        <p:txBody>
          <a:bodyPr wrap="square">
            <a:spAutoFit/>
          </a:bodyPr>
          <a:lstStyle/>
          <a:p>
            <a:r>
              <a:rPr lang="en-GB" dirty="0">
                <a:hlinkClick r:id="rId4"/>
              </a:rPr>
              <a:t>https://edition.cnn.com/2020/02/28/tech/fake-twitter-candidate-2020/index.html</a:t>
            </a:r>
            <a:r>
              <a:rPr lang="en-GB" dirty="0"/>
              <a:t> </a:t>
            </a:r>
          </a:p>
        </p:txBody>
      </p:sp>
      <p:pic>
        <p:nvPicPr>
          <p:cNvPr id="1028" name="Picture 4">
            <a:extLst>
              <a:ext uri="{FF2B5EF4-FFF2-40B4-BE49-F238E27FC236}">
                <a16:creationId xmlns="" xmlns:a16="http://schemas.microsoft.com/office/drawing/2014/main" id="{072354F1-517A-46DC-AD92-CF8358A543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7126" y="1891886"/>
            <a:ext cx="3172555" cy="31725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657108" y="5417241"/>
            <a:ext cx="3325398" cy="369332"/>
          </a:xfrm>
          <a:prstGeom prst="rect">
            <a:avLst/>
          </a:prstGeom>
        </p:spPr>
        <p:txBody>
          <a:bodyPr wrap="none">
            <a:spAutoFit/>
          </a:bodyPr>
          <a:lstStyle/>
          <a:p>
            <a:r>
              <a:rPr lang="en-GB" dirty="0">
                <a:hlinkClick r:id="rId6"/>
              </a:rPr>
              <a:t>https://thiscatdoesnotexist.com</a:t>
            </a:r>
            <a:r>
              <a:rPr lang="en-GB" dirty="0" smtClean="0">
                <a:hlinkClick r:id="rId6"/>
              </a:rPr>
              <a:t>/</a:t>
            </a:r>
            <a:r>
              <a:rPr lang="en-GB" dirty="0" smtClean="0"/>
              <a:t> </a:t>
            </a:r>
            <a:endParaRPr lang="en-GB" dirty="0"/>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9106" y="2043487"/>
            <a:ext cx="3201402" cy="3119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5523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vision applications </a:t>
            </a:r>
            <a:r>
              <a:rPr lang="en-GB" dirty="0" smtClean="0"/>
              <a:t>IV</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003" y="2344773"/>
            <a:ext cx="5184252" cy="1481215"/>
          </a:xfrm>
        </p:spPr>
      </p:pic>
      <p:sp>
        <p:nvSpPr>
          <p:cNvPr id="5" name="TextBox 4"/>
          <p:cNvSpPr txBox="1"/>
          <p:nvPr/>
        </p:nvSpPr>
        <p:spPr>
          <a:xfrm>
            <a:off x="2051436" y="3927945"/>
            <a:ext cx="1822165" cy="369332"/>
          </a:xfrm>
          <a:prstGeom prst="rect">
            <a:avLst/>
          </a:prstGeom>
          <a:noFill/>
        </p:spPr>
        <p:txBody>
          <a:bodyPr wrap="none" rtlCol="0">
            <a:spAutoFit/>
          </a:bodyPr>
          <a:lstStyle/>
          <a:p>
            <a:r>
              <a:rPr lang="en-GB" dirty="0" smtClean="0"/>
              <a:t>Image translation</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2692" y="2899245"/>
            <a:ext cx="3657600" cy="2057400"/>
          </a:xfrm>
          <a:prstGeom prst="rect">
            <a:avLst/>
          </a:prstGeom>
        </p:spPr>
      </p:pic>
      <p:sp>
        <p:nvSpPr>
          <p:cNvPr id="7" name="TextBox 6"/>
          <p:cNvSpPr txBox="1"/>
          <p:nvPr/>
        </p:nvSpPr>
        <p:spPr>
          <a:xfrm>
            <a:off x="7832034" y="5285831"/>
            <a:ext cx="2091855" cy="369332"/>
          </a:xfrm>
          <a:prstGeom prst="rect">
            <a:avLst/>
          </a:prstGeom>
          <a:noFill/>
        </p:spPr>
        <p:txBody>
          <a:bodyPr wrap="none" rtlCol="0">
            <a:spAutoFit/>
          </a:bodyPr>
          <a:lstStyle/>
          <a:p>
            <a:r>
              <a:rPr lang="en-GB" dirty="0" smtClean="0"/>
              <a:t>Talking head models</a:t>
            </a:r>
            <a:endParaRPr lang="en-GB" dirty="0"/>
          </a:p>
        </p:txBody>
      </p:sp>
    </p:spTree>
    <p:extLst>
      <p:ext uri="{BB962C8B-B14F-4D97-AF65-F5344CB8AC3E}">
        <p14:creationId xmlns:p14="http://schemas.microsoft.com/office/powerpoint/2010/main" val="40144627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994F03-2175-467F-9DA3-EFD746815ADB}"/>
              </a:ext>
            </a:extLst>
          </p:cNvPr>
          <p:cNvSpPr>
            <a:spLocks noGrp="1"/>
          </p:cNvSpPr>
          <p:nvPr>
            <p:ph type="title"/>
          </p:nvPr>
        </p:nvSpPr>
        <p:spPr>
          <a:xfrm>
            <a:off x="754310" y="112846"/>
            <a:ext cx="10515600" cy="1325563"/>
          </a:xfrm>
        </p:spPr>
        <p:txBody>
          <a:bodyPr/>
          <a:lstStyle/>
          <a:p>
            <a:r>
              <a:rPr lang="en-GB" dirty="0"/>
              <a:t>Computer vision surpassed human vision</a:t>
            </a:r>
          </a:p>
        </p:txBody>
      </p:sp>
      <p:pic>
        <p:nvPicPr>
          <p:cNvPr id="6146" name="Picture 2" descr="Ukryty wymiar CAPTCHA | Ja, Rock!">
            <a:extLst>
              <a:ext uri="{FF2B5EF4-FFF2-40B4-BE49-F238E27FC236}">
                <a16:creationId xmlns="" xmlns:a16="http://schemas.microsoft.com/office/drawing/2014/main" id="{290EB28C-3998-4238-8617-C5D707D7289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4484" y="2745550"/>
            <a:ext cx="2511676" cy="13668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5C1B918D-2CDF-4DB9-8605-4E6731D2B308}"/>
              </a:ext>
            </a:extLst>
          </p:cNvPr>
          <p:cNvSpPr txBox="1"/>
          <p:nvPr/>
        </p:nvSpPr>
        <p:spPr>
          <a:xfrm>
            <a:off x="1092814" y="4210398"/>
            <a:ext cx="2064219" cy="369332"/>
          </a:xfrm>
          <a:prstGeom prst="rect">
            <a:avLst/>
          </a:prstGeom>
          <a:noFill/>
        </p:spPr>
        <p:txBody>
          <a:bodyPr wrap="none" rtlCol="0">
            <a:spAutoFit/>
          </a:bodyPr>
          <a:lstStyle/>
          <a:p>
            <a:r>
              <a:rPr lang="en-GB" dirty="0"/>
              <a:t>Captcha recognition</a:t>
            </a:r>
          </a:p>
        </p:txBody>
      </p:sp>
      <p:grpSp>
        <p:nvGrpSpPr>
          <p:cNvPr id="9" name="Group 8">
            <a:extLst>
              <a:ext uri="{FF2B5EF4-FFF2-40B4-BE49-F238E27FC236}">
                <a16:creationId xmlns="" xmlns:a16="http://schemas.microsoft.com/office/drawing/2014/main" id="{EBE24DA2-1C43-47D1-B258-E57C5E970D91}"/>
              </a:ext>
            </a:extLst>
          </p:cNvPr>
          <p:cNvGrpSpPr/>
          <p:nvPr/>
        </p:nvGrpSpPr>
        <p:grpSpPr>
          <a:xfrm>
            <a:off x="9280733" y="2191340"/>
            <a:ext cx="1728422" cy="3094947"/>
            <a:chOff x="5231789" y="2634950"/>
            <a:chExt cx="1728422" cy="3094947"/>
          </a:xfrm>
        </p:grpSpPr>
        <p:pic>
          <p:nvPicPr>
            <p:cNvPr id="6148" name="Picture 4" descr="Face Free PNG Image | PNG Images Download | Face Free PNG Image pictures  Download | Face Free PNG Image PNG &amp; Vector Stock Images | Free png download">
              <a:extLst>
                <a:ext uri="{FF2B5EF4-FFF2-40B4-BE49-F238E27FC236}">
                  <a16:creationId xmlns="" xmlns:a16="http://schemas.microsoft.com/office/drawing/2014/main" id="{90885AA7-484E-4D1A-8835-F4224AD1F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426" y="2634950"/>
              <a:ext cx="1463368" cy="25312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E779BA7B-C124-4041-A52A-32AA8941E64F}"/>
                </a:ext>
              </a:extLst>
            </p:cNvPr>
            <p:cNvSpPr txBox="1"/>
            <p:nvPr/>
          </p:nvSpPr>
          <p:spPr>
            <a:xfrm>
              <a:off x="5231789" y="5360565"/>
              <a:ext cx="1728422" cy="369332"/>
            </a:xfrm>
            <a:prstGeom prst="rect">
              <a:avLst/>
            </a:prstGeom>
            <a:noFill/>
          </p:spPr>
          <p:txBody>
            <a:bodyPr wrap="none" rtlCol="0">
              <a:spAutoFit/>
            </a:bodyPr>
            <a:lstStyle/>
            <a:p>
              <a:r>
                <a:rPr lang="en-GB" dirty="0"/>
                <a:t>Face recognition</a:t>
              </a:r>
            </a:p>
          </p:txBody>
        </p:sp>
      </p:grpSp>
      <p:grpSp>
        <p:nvGrpSpPr>
          <p:cNvPr id="13" name="Group 12">
            <a:extLst>
              <a:ext uri="{FF2B5EF4-FFF2-40B4-BE49-F238E27FC236}">
                <a16:creationId xmlns="" xmlns:a16="http://schemas.microsoft.com/office/drawing/2014/main" id="{5E1CB53A-029C-4F2E-8E68-6015C2DFAF79}"/>
              </a:ext>
            </a:extLst>
          </p:cNvPr>
          <p:cNvGrpSpPr/>
          <p:nvPr/>
        </p:nvGrpSpPr>
        <p:grpSpPr>
          <a:xfrm>
            <a:off x="4410934" y="2791610"/>
            <a:ext cx="2788888" cy="3206908"/>
            <a:chOff x="4437775" y="3429000"/>
            <a:chExt cx="2788888" cy="3206908"/>
          </a:xfrm>
        </p:grpSpPr>
        <p:pic>
          <p:nvPicPr>
            <p:cNvPr id="6150" name="Picture 6" descr="7: Examples in the ImageNet dataset. | Download Scientific Diagram">
              <a:extLst>
                <a:ext uri="{FF2B5EF4-FFF2-40B4-BE49-F238E27FC236}">
                  <a16:creationId xmlns="" xmlns:a16="http://schemas.microsoft.com/office/drawing/2014/main" id="{3485AF00-D80D-48A9-AD05-1ECDE061A2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7775" y="3429000"/>
              <a:ext cx="2788888" cy="27220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6A217771-4D65-4DD8-BA93-48397A780407}"/>
                </a:ext>
              </a:extLst>
            </p:cNvPr>
            <p:cNvSpPr txBox="1"/>
            <p:nvPr/>
          </p:nvSpPr>
          <p:spPr>
            <a:xfrm>
              <a:off x="4870321" y="6266576"/>
              <a:ext cx="1923796" cy="369332"/>
            </a:xfrm>
            <a:prstGeom prst="rect">
              <a:avLst/>
            </a:prstGeom>
            <a:noFill/>
          </p:spPr>
          <p:txBody>
            <a:bodyPr wrap="none" rtlCol="0">
              <a:spAutoFit/>
            </a:bodyPr>
            <a:lstStyle/>
            <a:p>
              <a:r>
                <a:rPr lang="en-GB" dirty="0"/>
                <a:t>Object recognition</a:t>
              </a:r>
            </a:p>
          </p:txBody>
        </p:sp>
      </p:grpSp>
    </p:spTree>
    <p:extLst>
      <p:ext uri="{BB962C8B-B14F-4D97-AF65-F5344CB8AC3E}">
        <p14:creationId xmlns:p14="http://schemas.microsoft.com/office/powerpoint/2010/main" val="10521182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3E15FCBA-D42F-4089-8245-658AB6D1D78C}"/>
              </a:ext>
            </a:extLst>
          </p:cNvPr>
          <p:cNvGrpSpPr/>
          <p:nvPr/>
        </p:nvGrpSpPr>
        <p:grpSpPr>
          <a:xfrm>
            <a:off x="9451597" y="485439"/>
            <a:ext cx="1905000" cy="2450924"/>
            <a:chOff x="9451597" y="485439"/>
            <a:chExt cx="1905000" cy="2450924"/>
          </a:xfrm>
        </p:grpSpPr>
        <p:pic>
          <p:nvPicPr>
            <p:cNvPr id="1026" name="Picture 2" descr="Andrej Karpathy Academic Website">
              <a:extLst>
                <a:ext uri="{FF2B5EF4-FFF2-40B4-BE49-F238E27FC236}">
                  <a16:creationId xmlns="" xmlns:a16="http://schemas.microsoft.com/office/drawing/2014/main" id="{9DBE3898-30E6-41D4-B098-FF3510F6F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1597" y="485439"/>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7971CD57-507F-4343-9D78-8C9E3B5EEFF6}"/>
                </a:ext>
              </a:extLst>
            </p:cNvPr>
            <p:cNvSpPr txBox="1"/>
            <p:nvPr/>
          </p:nvSpPr>
          <p:spPr>
            <a:xfrm>
              <a:off x="9555371" y="2567031"/>
              <a:ext cx="1697452" cy="369332"/>
            </a:xfrm>
            <a:prstGeom prst="rect">
              <a:avLst/>
            </a:prstGeom>
            <a:noFill/>
          </p:spPr>
          <p:txBody>
            <a:bodyPr wrap="none" rtlCol="0">
              <a:spAutoFit/>
            </a:bodyPr>
            <a:lstStyle/>
            <a:p>
              <a:r>
                <a:rPr lang="en-GB" dirty="0"/>
                <a:t>Andrej </a:t>
              </a:r>
              <a:r>
                <a:rPr lang="en-GB" dirty="0" err="1"/>
                <a:t>Karpathy</a:t>
              </a:r>
              <a:endParaRPr lang="en-GB" dirty="0"/>
            </a:p>
          </p:txBody>
        </p:sp>
      </p:grpSp>
      <p:sp>
        <p:nvSpPr>
          <p:cNvPr id="6" name="TextBox 5">
            <a:extLst>
              <a:ext uri="{FF2B5EF4-FFF2-40B4-BE49-F238E27FC236}">
                <a16:creationId xmlns="" xmlns:a16="http://schemas.microsoft.com/office/drawing/2014/main" id="{7F6A5F24-28FD-4D55-B790-97DDCFF42031}"/>
              </a:ext>
            </a:extLst>
          </p:cNvPr>
          <p:cNvSpPr txBox="1"/>
          <p:nvPr/>
        </p:nvSpPr>
        <p:spPr>
          <a:xfrm>
            <a:off x="1157681" y="2063692"/>
            <a:ext cx="184731" cy="369332"/>
          </a:xfrm>
          <a:prstGeom prst="rect">
            <a:avLst/>
          </a:prstGeom>
          <a:noFill/>
        </p:spPr>
        <p:txBody>
          <a:bodyPr wrap="none" rtlCol="0">
            <a:spAutoFit/>
          </a:bodyPr>
          <a:lstStyle/>
          <a:p>
            <a:endParaRPr lang="en-GB" dirty="0"/>
          </a:p>
        </p:txBody>
      </p:sp>
      <p:sp>
        <p:nvSpPr>
          <p:cNvPr id="7" name="TextBox 6">
            <a:extLst>
              <a:ext uri="{FF2B5EF4-FFF2-40B4-BE49-F238E27FC236}">
                <a16:creationId xmlns="" xmlns:a16="http://schemas.microsoft.com/office/drawing/2014/main" id="{8321BDB5-FD5F-4395-9783-4181407359F2}"/>
              </a:ext>
            </a:extLst>
          </p:cNvPr>
          <p:cNvSpPr txBox="1"/>
          <p:nvPr/>
        </p:nvSpPr>
        <p:spPr>
          <a:xfrm>
            <a:off x="1157681" y="2136048"/>
            <a:ext cx="7345384" cy="2554545"/>
          </a:xfrm>
          <a:prstGeom prst="rect">
            <a:avLst/>
          </a:prstGeom>
          <a:noFill/>
        </p:spPr>
        <p:txBody>
          <a:bodyPr wrap="square" rtlCol="0">
            <a:spAutoFit/>
          </a:bodyPr>
          <a:lstStyle/>
          <a:p>
            <a:r>
              <a:rPr lang="en-GB" sz="4000" i="1" dirty="0"/>
              <a:t>“We should all be playing games and let AI do all the work, instead AI plays games and we do all the work”</a:t>
            </a:r>
          </a:p>
        </p:txBody>
      </p:sp>
    </p:spTree>
    <p:extLst>
      <p:ext uri="{BB962C8B-B14F-4D97-AF65-F5344CB8AC3E}">
        <p14:creationId xmlns:p14="http://schemas.microsoft.com/office/powerpoint/2010/main" val="15874509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C16F48-863A-41E7-B701-AE133DF84989}"/>
              </a:ext>
            </a:extLst>
          </p:cNvPr>
          <p:cNvSpPr>
            <a:spLocks noGrp="1"/>
          </p:cNvSpPr>
          <p:nvPr>
            <p:ph type="title"/>
          </p:nvPr>
        </p:nvSpPr>
        <p:spPr>
          <a:xfrm>
            <a:off x="838200" y="79899"/>
            <a:ext cx="10515600" cy="1325563"/>
          </a:xfrm>
        </p:spPr>
        <p:txBody>
          <a:bodyPr/>
          <a:lstStyle/>
          <a:p>
            <a:r>
              <a:rPr lang="en-GB" dirty="0"/>
              <a:t>Computer vision vs. human vision</a:t>
            </a:r>
          </a:p>
        </p:txBody>
      </p:sp>
      <p:pic>
        <p:nvPicPr>
          <p:cNvPr id="2050" name="Picture 2">
            <a:extLst>
              <a:ext uri="{FF2B5EF4-FFF2-40B4-BE49-F238E27FC236}">
                <a16:creationId xmlns="" xmlns:a16="http://schemas.microsoft.com/office/drawing/2014/main" id="{8C9AEA0E-185C-4DB9-8F42-57A0881A8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184" y="1265135"/>
            <a:ext cx="7502160" cy="50014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C319F05F-60AC-4C05-A43A-FEA824BCBA06}"/>
              </a:ext>
            </a:extLst>
          </p:cNvPr>
          <p:cNvSpPr txBox="1"/>
          <p:nvPr/>
        </p:nvSpPr>
        <p:spPr>
          <a:xfrm>
            <a:off x="1964184" y="6384021"/>
            <a:ext cx="7671203" cy="307777"/>
          </a:xfrm>
          <a:prstGeom prst="rect">
            <a:avLst/>
          </a:prstGeom>
          <a:noFill/>
        </p:spPr>
        <p:txBody>
          <a:bodyPr wrap="none" rtlCol="0">
            <a:spAutoFit/>
          </a:bodyPr>
          <a:lstStyle/>
          <a:p>
            <a:r>
              <a:rPr lang="en-GB" sz="1400" dirty="0"/>
              <a:t>Example from Andrej </a:t>
            </a:r>
            <a:r>
              <a:rPr lang="en-GB" sz="1400" dirty="0" err="1"/>
              <a:t>Karpathy’s</a:t>
            </a:r>
            <a:r>
              <a:rPr lang="en-GB" sz="1400" dirty="0"/>
              <a:t> blog: </a:t>
            </a:r>
            <a:r>
              <a:rPr lang="en-GB" sz="1400" dirty="0">
                <a:hlinkClick r:id="rId3"/>
              </a:rPr>
              <a:t>http://karpathy.github.io/2012/10/22/state-of-computer-vision/</a:t>
            </a:r>
            <a:r>
              <a:rPr lang="en-GB" sz="1400" dirty="0"/>
              <a:t> </a:t>
            </a:r>
          </a:p>
        </p:txBody>
      </p:sp>
    </p:spTree>
    <p:extLst>
      <p:ext uri="{BB962C8B-B14F-4D97-AF65-F5344CB8AC3E}">
        <p14:creationId xmlns:p14="http://schemas.microsoft.com/office/powerpoint/2010/main" val="2578089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504D62-C036-415C-831F-5EC3149DC924}"/>
              </a:ext>
            </a:extLst>
          </p:cNvPr>
          <p:cNvSpPr>
            <a:spLocks noGrp="1"/>
          </p:cNvSpPr>
          <p:nvPr>
            <p:ph type="title"/>
          </p:nvPr>
        </p:nvSpPr>
        <p:spPr>
          <a:xfrm>
            <a:off x="452886" y="0"/>
            <a:ext cx="10896600" cy="1325563"/>
          </a:xfrm>
        </p:spPr>
        <p:txBody>
          <a:bodyPr/>
          <a:lstStyle/>
          <a:p>
            <a:r>
              <a:rPr lang="en-GB" dirty="0"/>
              <a:t>Stanford AI index </a:t>
            </a:r>
            <a:r>
              <a:rPr lang="en-GB" dirty="0" smtClean="0"/>
              <a:t>2021</a:t>
            </a:r>
            <a:endParaRPr lang="en-GB" dirty="0"/>
          </a:p>
        </p:txBody>
      </p:sp>
      <p:sp>
        <p:nvSpPr>
          <p:cNvPr id="6" name="Oval 5"/>
          <p:cNvSpPr/>
          <p:nvPr/>
        </p:nvSpPr>
        <p:spPr>
          <a:xfrm>
            <a:off x="7962182" y="411191"/>
            <a:ext cx="4172308" cy="29416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C00000"/>
                </a:solidFill>
              </a:rPr>
              <a:t>Globally, investment in AI start-ups: from a total of $1.3B raised in 2010 to over $40.4B in 2018 (with $37.4B in 2019 as of November 4th), funding has increased at an average annual growth rate of over 48%</a:t>
            </a:r>
          </a:p>
        </p:txBody>
      </p:sp>
      <p:sp>
        <p:nvSpPr>
          <p:cNvPr id="7" name="Oval 6"/>
          <p:cNvSpPr/>
          <p:nvPr/>
        </p:nvSpPr>
        <p:spPr>
          <a:xfrm>
            <a:off x="270345" y="993912"/>
            <a:ext cx="3977652" cy="22628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C00000"/>
                </a:solidFill>
              </a:rPr>
              <a:t>Industry has become, by far, the largest consumer of AI talent. 65% of graduating North American PhDs in AI went into industry—up from 44.4% in </a:t>
            </a:r>
            <a:r>
              <a:rPr lang="en-GB" dirty="0" smtClean="0">
                <a:solidFill>
                  <a:srgbClr val="C00000"/>
                </a:solidFill>
              </a:rPr>
              <a:t>2010. </a:t>
            </a:r>
            <a:endParaRPr lang="en-GB" dirty="0">
              <a:solidFill>
                <a:srgbClr val="C00000"/>
              </a:solidFill>
            </a:endParaRPr>
          </a:p>
        </p:txBody>
      </p:sp>
      <p:sp>
        <p:nvSpPr>
          <p:cNvPr id="8" name="Oval 7"/>
          <p:cNvSpPr/>
          <p:nvPr/>
        </p:nvSpPr>
        <p:spPr>
          <a:xfrm>
            <a:off x="4822743" y="1142336"/>
            <a:ext cx="2770753" cy="221046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C00000"/>
                </a:solidFill>
              </a:rPr>
              <a:t> AI investment in drug design and discovery increased significantly</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37" y="3499268"/>
            <a:ext cx="3819126" cy="329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932" y="3358741"/>
            <a:ext cx="6122132" cy="325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942057" y="6488667"/>
            <a:ext cx="2124299" cy="246221"/>
          </a:xfrm>
          <a:prstGeom prst="rect">
            <a:avLst/>
          </a:prstGeom>
          <a:noFill/>
        </p:spPr>
        <p:txBody>
          <a:bodyPr wrap="none" rtlCol="0">
            <a:spAutoFit/>
          </a:bodyPr>
          <a:lstStyle/>
          <a:p>
            <a:r>
              <a:rPr lang="en-GB" sz="1000" dirty="0">
                <a:hlinkClick r:id="rId4"/>
              </a:rPr>
              <a:t>https://aiindex.stanford.edu/report</a:t>
            </a:r>
            <a:r>
              <a:rPr lang="en-GB" sz="1000" dirty="0" smtClean="0">
                <a:hlinkClick r:id="rId4"/>
              </a:rPr>
              <a:t>/</a:t>
            </a:r>
            <a:r>
              <a:rPr lang="en-GB" sz="1000" dirty="0" smtClean="0"/>
              <a:t> </a:t>
            </a:r>
            <a:endParaRPr lang="en-GB" sz="1000" dirty="0"/>
          </a:p>
        </p:txBody>
      </p:sp>
    </p:spTree>
    <p:extLst>
      <p:ext uri="{BB962C8B-B14F-4D97-AF65-F5344CB8AC3E}">
        <p14:creationId xmlns:p14="http://schemas.microsoft.com/office/powerpoint/2010/main" val="11266126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106A22-E29D-4121-B32A-252984E1BB5F}"/>
              </a:ext>
            </a:extLst>
          </p:cNvPr>
          <p:cNvSpPr>
            <a:spLocks noGrp="1"/>
          </p:cNvSpPr>
          <p:nvPr>
            <p:ph type="title"/>
          </p:nvPr>
        </p:nvSpPr>
        <p:spPr>
          <a:xfrm>
            <a:off x="855452" y="-281220"/>
            <a:ext cx="10515600" cy="1325563"/>
          </a:xfrm>
        </p:spPr>
        <p:txBody>
          <a:bodyPr/>
          <a:lstStyle/>
          <a:p>
            <a:r>
              <a:rPr lang="en-GB" dirty="0"/>
              <a:t>CVPR 2019</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63" y="3869846"/>
            <a:ext cx="5396517" cy="2988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279486" y="5098211"/>
            <a:ext cx="2191754" cy="369332"/>
          </a:xfrm>
          <a:prstGeom prst="rect">
            <a:avLst/>
          </a:prstGeom>
          <a:noFill/>
        </p:spPr>
        <p:txBody>
          <a:bodyPr wrap="none" rtlCol="0">
            <a:spAutoFit/>
          </a:bodyPr>
          <a:lstStyle/>
          <a:p>
            <a:r>
              <a:rPr lang="en-GB" dirty="0"/>
              <a:t>Number of attendees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03" y="863188"/>
            <a:ext cx="10048925" cy="347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700633" y="1360098"/>
            <a:ext cx="1902444" cy="369332"/>
          </a:xfrm>
          <a:prstGeom prst="rect">
            <a:avLst/>
          </a:prstGeom>
          <a:noFill/>
        </p:spPr>
        <p:txBody>
          <a:bodyPr wrap="none" rtlCol="0">
            <a:spAutoFit/>
          </a:bodyPr>
          <a:lstStyle/>
          <a:p>
            <a:r>
              <a:rPr lang="en-GB" dirty="0"/>
              <a:t>Topics distribution</a:t>
            </a:r>
          </a:p>
        </p:txBody>
      </p:sp>
    </p:spTree>
    <p:extLst>
      <p:ext uri="{BB962C8B-B14F-4D97-AF65-F5344CB8AC3E}">
        <p14:creationId xmlns:p14="http://schemas.microsoft.com/office/powerpoint/2010/main" val="23971715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E992DD-7FE4-4A9D-B009-9A9CAD6A1F09}"/>
              </a:ext>
            </a:extLst>
          </p:cNvPr>
          <p:cNvSpPr>
            <a:spLocks noGrp="1"/>
          </p:cNvSpPr>
          <p:nvPr>
            <p:ph type="title"/>
          </p:nvPr>
        </p:nvSpPr>
        <p:spPr>
          <a:xfrm>
            <a:off x="796529" y="-125546"/>
            <a:ext cx="10515600" cy="1325563"/>
          </a:xfrm>
        </p:spPr>
        <p:txBody>
          <a:bodyPr/>
          <a:lstStyle/>
          <a:p>
            <a:r>
              <a:rPr lang="en-GB" dirty="0"/>
              <a:t>Start-ups developing Computer Vision</a:t>
            </a:r>
          </a:p>
        </p:txBody>
      </p:sp>
      <p:sp>
        <p:nvSpPr>
          <p:cNvPr id="3" name="Rectangle 2"/>
          <p:cNvSpPr/>
          <p:nvPr/>
        </p:nvSpPr>
        <p:spPr>
          <a:xfrm>
            <a:off x="352508" y="6467408"/>
            <a:ext cx="11839492" cy="215444"/>
          </a:xfrm>
          <a:prstGeom prst="rect">
            <a:avLst/>
          </a:prstGeom>
        </p:spPr>
        <p:txBody>
          <a:bodyPr wrap="square">
            <a:spAutoFit/>
          </a:bodyPr>
          <a:lstStyle/>
          <a:p>
            <a:r>
              <a:rPr lang="en-GB" sz="800" dirty="0">
                <a:hlinkClick r:id="rId2"/>
              </a:rPr>
              <a:t>https://www.forbes.com/sites/robtoews/2021/02/28/a-wave-of-billion-dollar-computer-vision-startups-is-coming/?</a:t>
            </a:r>
            <a:r>
              <a:rPr lang="en-GB" sz="800" dirty="0" smtClean="0">
                <a:hlinkClick r:id="rId2"/>
              </a:rPr>
              <a:t>sh=21ce139b3f4c</a:t>
            </a:r>
            <a:r>
              <a:rPr lang="en-GB" sz="800" dirty="0" smtClean="0"/>
              <a:t> </a:t>
            </a:r>
            <a:endParaRPr lang="en-GB" sz="800" dirty="0"/>
          </a:p>
        </p:txBody>
      </p:sp>
      <p:grpSp>
        <p:nvGrpSpPr>
          <p:cNvPr id="7" name="Group 6"/>
          <p:cNvGrpSpPr/>
          <p:nvPr/>
        </p:nvGrpSpPr>
        <p:grpSpPr>
          <a:xfrm>
            <a:off x="8674873" y="826936"/>
            <a:ext cx="3299791" cy="2170656"/>
            <a:chOff x="8746435" y="3283889"/>
            <a:chExt cx="3299791" cy="2170656"/>
          </a:xfrm>
        </p:grpSpPr>
        <p:sp>
          <p:nvSpPr>
            <p:cNvPr id="4" name="TextBox 3"/>
            <p:cNvSpPr txBox="1"/>
            <p:nvPr/>
          </p:nvSpPr>
          <p:spPr>
            <a:xfrm>
              <a:off x="8746435" y="4500438"/>
              <a:ext cx="3299791" cy="954107"/>
            </a:xfrm>
            <a:prstGeom prst="rect">
              <a:avLst/>
            </a:prstGeom>
            <a:noFill/>
          </p:spPr>
          <p:txBody>
            <a:bodyPr wrap="square" rtlCol="0">
              <a:spAutoFit/>
            </a:bodyPr>
            <a:lstStyle/>
            <a:p>
              <a:r>
                <a:rPr lang="en-GB" sz="1400" dirty="0" err="1" smtClean="0"/>
                <a:t>OrCAM</a:t>
              </a:r>
              <a:r>
                <a:rPr lang="en-GB" sz="1400" dirty="0" smtClean="0"/>
                <a:t>: Wearable </a:t>
              </a:r>
              <a:r>
                <a:rPr lang="en-GB" sz="1400" dirty="0"/>
                <a:t>device, for people who are blind or visually impaired, that reads text, recognizes faces, identifies products &amp; </a:t>
              </a:r>
              <a:r>
                <a:rPr lang="en-GB" sz="1400" dirty="0" smtClean="0"/>
                <a:t>more</a:t>
              </a:r>
              <a:endParaRPr lang="en-GB" sz="1400" dirty="0"/>
            </a:p>
          </p:txBody>
        </p:sp>
        <p:pic>
          <p:nvPicPr>
            <p:cNvPr id="2050" name="Picture 2" descr="OrCam MyEye dev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8929" y="3283889"/>
              <a:ext cx="1784100" cy="13876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352508" y="1488621"/>
            <a:ext cx="3297141" cy="3445548"/>
            <a:chOff x="551291" y="1007892"/>
            <a:chExt cx="3297141" cy="3445548"/>
          </a:xfrm>
        </p:grpSpPr>
        <p:sp>
          <p:nvSpPr>
            <p:cNvPr id="5" name="Rectangle 4"/>
            <p:cNvSpPr/>
            <p:nvPr/>
          </p:nvSpPr>
          <p:spPr>
            <a:xfrm>
              <a:off x="551291" y="3283889"/>
              <a:ext cx="3297141" cy="1169551"/>
            </a:xfrm>
            <a:prstGeom prst="rect">
              <a:avLst/>
            </a:prstGeom>
          </p:spPr>
          <p:txBody>
            <a:bodyPr wrap="square">
              <a:spAutoFit/>
            </a:bodyPr>
            <a:lstStyle/>
            <a:p>
              <a:pPr algn="just"/>
              <a:r>
                <a:rPr lang="en-GB" sz="1400" dirty="0"/>
                <a:t>Ceres Imaging combines high-resolution aerial imagery with advanced analytics to help farms, orchards, and vineyards optimize irrigation strategy and performance</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742" y="1007892"/>
              <a:ext cx="2360238" cy="220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p:nvPr/>
        </p:nvGrpSpPr>
        <p:grpSpPr>
          <a:xfrm>
            <a:off x="7617350" y="3479033"/>
            <a:ext cx="3714762" cy="3203819"/>
            <a:chOff x="6496216" y="3956086"/>
            <a:chExt cx="3714762" cy="3203819"/>
          </a:xfrm>
        </p:grpSpPr>
        <p:sp>
          <p:nvSpPr>
            <p:cNvPr id="6" name="Rectangle 5"/>
            <p:cNvSpPr/>
            <p:nvPr/>
          </p:nvSpPr>
          <p:spPr>
            <a:xfrm>
              <a:off x="6496216" y="5559467"/>
              <a:ext cx="3714761" cy="1600438"/>
            </a:xfrm>
            <a:prstGeom prst="rect">
              <a:avLst/>
            </a:prstGeom>
          </p:spPr>
          <p:txBody>
            <a:bodyPr wrap="square">
              <a:spAutoFit/>
            </a:bodyPr>
            <a:lstStyle/>
            <a:p>
              <a:pPr fontAlgn="base"/>
              <a:r>
                <a:rPr lang="en-GB" sz="1400" dirty="0"/>
                <a:t>Valuable property attributes combined with a simple API allow investors and insurers to better select properties, evaluate risk, and streamline underwriting processes.</a:t>
              </a:r>
              <a:br>
                <a:rPr lang="en-GB" sz="1400" dirty="0"/>
              </a:br>
              <a:endParaRPr lang="en-GB" sz="1400" dirty="0"/>
            </a:p>
            <a:p>
              <a:r>
                <a:rPr lang="en-GB" sz="1400" dirty="0"/>
                <a:t/>
              </a:r>
              <a:br>
                <a:rPr lang="en-GB" sz="1400" dirty="0"/>
              </a:br>
              <a:endParaRPr lang="en-GB" sz="1400" dirty="0"/>
            </a:p>
          </p:txBody>
        </p:sp>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9552" y="3956086"/>
              <a:ext cx="3581426" cy="152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3653417" y="4533970"/>
            <a:ext cx="3189591" cy="1833163"/>
            <a:chOff x="1850211" y="4578230"/>
            <a:chExt cx="3189591" cy="1833163"/>
          </a:xfrm>
        </p:grpSpPr>
        <p:sp>
          <p:nvSpPr>
            <p:cNvPr id="8" name="Rectangle 7"/>
            <p:cNvSpPr/>
            <p:nvPr/>
          </p:nvSpPr>
          <p:spPr>
            <a:xfrm>
              <a:off x="1850211" y="6103616"/>
              <a:ext cx="3189591" cy="307777"/>
            </a:xfrm>
            <a:prstGeom prst="rect">
              <a:avLst/>
            </a:prstGeom>
          </p:spPr>
          <p:txBody>
            <a:bodyPr wrap="none">
              <a:spAutoFit/>
            </a:bodyPr>
            <a:lstStyle/>
            <a:p>
              <a:r>
                <a:rPr lang="en-GB" sz="1400" dirty="0"/>
                <a:t>" </a:t>
              </a:r>
              <a:r>
                <a:rPr lang="en-GB" sz="1400" dirty="0" smtClean="0"/>
                <a:t>Out-of-stocks</a:t>
              </a:r>
              <a:r>
                <a:rPr lang="en-GB" sz="1400" dirty="0"/>
                <a:t>" </a:t>
              </a:r>
              <a:r>
                <a:rPr lang="en-GB" sz="1400" dirty="0" smtClean="0"/>
                <a:t>detection - </a:t>
              </a:r>
              <a:r>
                <a:rPr lang="en-GB" sz="1400" dirty="0" err="1" smtClean="0"/>
                <a:t>FocalSystems</a:t>
              </a:r>
              <a:endParaRPr lang="en-GB" sz="1400" dirty="0"/>
            </a:p>
          </p:txBody>
        </p:sp>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2999" y="4578230"/>
              <a:ext cx="2782956" cy="137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4790874" y="1007892"/>
            <a:ext cx="2653085" cy="2860772"/>
            <a:chOff x="4528481" y="1007892"/>
            <a:chExt cx="2653085" cy="2860772"/>
          </a:xfrm>
        </p:grpSpPr>
        <p:sp>
          <p:nvSpPr>
            <p:cNvPr id="9" name="Rectangle 8"/>
            <p:cNvSpPr/>
            <p:nvPr/>
          </p:nvSpPr>
          <p:spPr>
            <a:xfrm>
              <a:off x="4528481" y="2699113"/>
              <a:ext cx="2653085" cy="1169551"/>
            </a:xfrm>
            <a:prstGeom prst="rect">
              <a:avLst/>
            </a:prstGeom>
          </p:spPr>
          <p:txBody>
            <a:bodyPr wrap="square">
              <a:spAutoFit/>
            </a:bodyPr>
            <a:lstStyle/>
            <a:p>
              <a:r>
                <a:rPr lang="en-GB" sz="1400" dirty="0"/>
                <a:t> </a:t>
              </a:r>
              <a:r>
                <a:rPr lang="en-GB" sz="1400" dirty="0" err="1"/>
                <a:t>Pixee</a:t>
              </a:r>
              <a:r>
                <a:rPr lang="en-GB" sz="1400" dirty="0"/>
                <a:t> Medical has created the first computer-assisted orthopaedic surgery solution using augmented reality to support total knee </a:t>
              </a:r>
              <a:r>
                <a:rPr lang="en-GB" sz="1400" dirty="0" err="1"/>
                <a:t>arthroplasty</a:t>
              </a:r>
              <a:r>
                <a:rPr lang="en-GB" sz="1400" dirty="0"/>
                <a:t>. </a:t>
              </a:r>
              <a:r>
                <a:rPr lang="en-GB" sz="1400" dirty="0" smtClean="0"/>
                <a:t> </a:t>
              </a:r>
            </a:p>
          </p:txBody>
        </p:sp>
        <p:pic>
          <p:nvPicPr>
            <p:cNvPr id="2055" name="Picture 7" descr="https://mk0orthoworlda9ok6dj.kinstacdn.com/wp-content/uploads/cache/2019/11/pixee-medical-AR/230732638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8481" y="1007892"/>
              <a:ext cx="2385013" cy="15866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54999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A251D5D-483A-46A5-B99A-09AF9D64AF3D}"/>
              </a:ext>
            </a:extLst>
          </p:cNvPr>
          <p:cNvPicPr>
            <a:picLocks noChangeAspect="1"/>
          </p:cNvPicPr>
          <p:nvPr/>
        </p:nvPicPr>
        <p:blipFill>
          <a:blip r:embed="rId2"/>
          <a:stretch>
            <a:fillRect/>
          </a:stretch>
        </p:blipFill>
        <p:spPr>
          <a:xfrm>
            <a:off x="0" y="-113221"/>
            <a:ext cx="2779200" cy="2058484"/>
          </a:xfrm>
          <a:prstGeom prst="rect">
            <a:avLst/>
          </a:prstGeom>
        </p:spPr>
      </p:pic>
      <p:pic>
        <p:nvPicPr>
          <p:cNvPr id="7" name="Picture 6">
            <a:extLst>
              <a:ext uri="{FF2B5EF4-FFF2-40B4-BE49-F238E27FC236}">
                <a16:creationId xmlns="" xmlns:a16="http://schemas.microsoft.com/office/drawing/2014/main" id="{4D11ADC6-2311-4C70-843C-7C310B687C23}"/>
              </a:ext>
            </a:extLst>
          </p:cNvPr>
          <p:cNvPicPr>
            <a:picLocks noChangeAspect="1"/>
          </p:cNvPicPr>
          <p:nvPr/>
        </p:nvPicPr>
        <p:blipFill>
          <a:blip r:embed="rId3"/>
          <a:stretch>
            <a:fillRect/>
          </a:stretch>
        </p:blipFill>
        <p:spPr>
          <a:xfrm>
            <a:off x="2777860" y="-49806"/>
            <a:ext cx="2779200" cy="1995069"/>
          </a:xfrm>
          <a:prstGeom prst="rect">
            <a:avLst/>
          </a:prstGeom>
        </p:spPr>
      </p:pic>
      <p:pic>
        <p:nvPicPr>
          <p:cNvPr id="9" name="Picture 8">
            <a:extLst>
              <a:ext uri="{FF2B5EF4-FFF2-40B4-BE49-F238E27FC236}">
                <a16:creationId xmlns="" xmlns:a16="http://schemas.microsoft.com/office/drawing/2014/main" id="{3BEE2C51-75BF-472C-9C10-AEF97339E378}"/>
              </a:ext>
            </a:extLst>
          </p:cNvPr>
          <p:cNvPicPr>
            <a:picLocks noChangeAspect="1"/>
          </p:cNvPicPr>
          <p:nvPr/>
        </p:nvPicPr>
        <p:blipFill>
          <a:blip r:embed="rId4"/>
          <a:stretch>
            <a:fillRect/>
          </a:stretch>
        </p:blipFill>
        <p:spPr>
          <a:xfrm>
            <a:off x="5533267" y="-49806"/>
            <a:ext cx="2848615" cy="1939491"/>
          </a:xfrm>
          <a:prstGeom prst="rect">
            <a:avLst/>
          </a:prstGeom>
        </p:spPr>
      </p:pic>
      <p:pic>
        <p:nvPicPr>
          <p:cNvPr id="10" name="Picture 9">
            <a:extLst>
              <a:ext uri="{FF2B5EF4-FFF2-40B4-BE49-F238E27FC236}">
                <a16:creationId xmlns="" xmlns:a16="http://schemas.microsoft.com/office/drawing/2014/main" id="{8794DDD4-91D8-4D2B-9784-D0B16EAB4B5E}"/>
              </a:ext>
            </a:extLst>
          </p:cNvPr>
          <p:cNvPicPr>
            <a:picLocks noChangeAspect="1"/>
          </p:cNvPicPr>
          <p:nvPr/>
        </p:nvPicPr>
        <p:blipFill>
          <a:blip r:embed="rId5"/>
          <a:stretch>
            <a:fillRect/>
          </a:stretch>
        </p:blipFill>
        <p:spPr>
          <a:xfrm>
            <a:off x="8362086" y="-113221"/>
            <a:ext cx="3790322" cy="2185005"/>
          </a:xfrm>
          <a:prstGeom prst="rect">
            <a:avLst/>
          </a:prstGeom>
        </p:spPr>
      </p:pic>
      <p:pic>
        <p:nvPicPr>
          <p:cNvPr id="2" name="Picture 1">
            <a:extLst>
              <a:ext uri="{FF2B5EF4-FFF2-40B4-BE49-F238E27FC236}">
                <a16:creationId xmlns="" xmlns:a16="http://schemas.microsoft.com/office/drawing/2014/main" id="{C98633C8-490F-4964-9250-6247E937EFA4}"/>
              </a:ext>
            </a:extLst>
          </p:cNvPr>
          <p:cNvPicPr>
            <a:picLocks noChangeAspect="1"/>
          </p:cNvPicPr>
          <p:nvPr/>
        </p:nvPicPr>
        <p:blipFill>
          <a:blip r:embed="rId6"/>
          <a:stretch>
            <a:fillRect/>
          </a:stretch>
        </p:blipFill>
        <p:spPr>
          <a:xfrm>
            <a:off x="5569973" y="1842363"/>
            <a:ext cx="6622027" cy="5015637"/>
          </a:xfrm>
          <a:prstGeom prst="rect">
            <a:avLst/>
          </a:prstGeom>
        </p:spPr>
      </p:pic>
      <p:pic>
        <p:nvPicPr>
          <p:cNvPr id="3" name="Picture 2">
            <a:extLst>
              <a:ext uri="{FF2B5EF4-FFF2-40B4-BE49-F238E27FC236}">
                <a16:creationId xmlns="" xmlns:a16="http://schemas.microsoft.com/office/drawing/2014/main" id="{73AA62C6-16A9-4A0B-811A-509A533AD234}"/>
              </a:ext>
            </a:extLst>
          </p:cNvPr>
          <p:cNvPicPr>
            <a:picLocks noChangeAspect="1"/>
          </p:cNvPicPr>
          <p:nvPr/>
        </p:nvPicPr>
        <p:blipFill>
          <a:blip r:embed="rId7"/>
          <a:stretch>
            <a:fillRect/>
          </a:stretch>
        </p:blipFill>
        <p:spPr>
          <a:xfrm>
            <a:off x="0" y="1842363"/>
            <a:ext cx="2792113" cy="2520000"/>
          </a:xfrm>
          <a:prstGeom prst="rect">
            <a:avLst/>
          </a:prstGeom>
        </p:spPr>
      </p:pic>
      <p:pic>
        <p:nvPicPr>
          <p:cNvPr id="4" name="Picture 3">
            <a:extLst>
              <a:ext uri="{FF2B5EF4-FFF2-40B4-BE49-F238E27FC236}">
                <a16:creationId xmlns="" xmlns:a16="http://schemas.microsoft.com/office/drawing/2014/main" id="{C6AD44BC-0222-48A5-8998-6B657F460957}"/>
              </a:ext>
            </a:extLst>
          </p:cNvPr>
          <p:cNvPicPr>
            <a:picLocks noChangeAspect="1"/>
          </p:cNvPicPr>
          <p:nvPr/>
        </p:nvPicPr>
        <p:blipFill>
          <a:blip r:embed="rId8"/>
          <a:stretch>
            <a:fillRect/>
          </a:stretch>
        </p:blipFill>
        <p:spPr>
          <a:xfrm>
            <a:off x="2792113" y="1842363"/>
            <a:ext cx="2777860" cy="2520000"/>
          </a:xfrm>
          <a:prstGeom prst="rect">
            <a:avLst/>
          </a:prstGeom>
        </p:spPr>
      </p:pic>
      <p:pic>
        <p:nvPicPr>
          <p:cNvPr id="6" name="Picture 5">
            <a:extLst>
              <a:ext uri="{FF2B5EF4-FFF2-40B4-BE49-F238E27FC236}">
                <a16:creationId xmlns="" xmlns:a16="http://schemas.microsoft.com/office/drawing/2014/main" id="{0DFFEED7-E7E4-4A10-A2F9-7718C0967E14}"/>
              </a:ext>
            </a:extLst>
          </p:cNvPr>
          <p:cNvPicPr>
            <a:picLocks noChangeAspect="1"/>
          </p:cNvPicPr>
          <p:nvPr/>
        </p:nvPicPr>
        <p:blipFill rotWithShape="1">
          <a:blip r:embed="rId9"/>
          <a:srcRect b="3147"/>
          <a:stretch/>
        </p:blipFill>
        <p:spPr>
          <a:xfrm>
            <a:off x="0" y="4362364"/>
            <a:ext cx="5569973" cy="2495636"/>
          </a:xfrm>
          <a:prstGeom prst="rect">
            <a:avLst/>
          </a:prstGeom>
        </p:spPr>
      </p:pic>
      <p:sp>
        <p:nvSpPr>
          <p:cNvPr id="12" name="TextBox 11">
            <a:extLst>
              <a:ext uri="{FF2B5EF4-FFF2-40B4-BE49-F238E27FC236}">
                <a16:creationId xmlns="" xmlns:a16="http://schemas.microsoft.com/office/drawing/2014/main" id="{C4B8888F-C500-48E7-8B1F-36FF2601B34C}"/>
              </a:ext>
            </a:extLst>
          </p:cNvPr>
          <p:cNvSpPr txBox="1"/>
          <p:nvPr/>
        </p:nvSpPr>
        <p:spPr>
          <a:xfrm>
            <a:off x="191491" y="6533242"/>
            <a:ext cx="5244575" cy="246221"/>
          </a:xfrm>
          <a:prstGeom prst="rect">
            <a:avLst/>
          </a:prstGeom>
          <a:noFill/>
        </p:spPr>
        <p:txBody>
          <a:bodyPr wrap="square" rtlCol="0">
            <a:spAutoFit/>
          </a:bodyPr>
          <a:lstStyle/>
          <a:p>
            <a:pPr algn="l"/>
            <a:r>
              <a:rPr lang="en-GB" sz="1000" dirty="0">
                <a:solidFill>
                  <a:schemeClr val="bg1"/>
                </a:solidFill>
                <a:latin typeface="Times New Roman" panose="02020603050405020304" pitchFamily="18" charset="0"/>
                <a:cs typeface="Times New Roman" panose="02020603050405020304" pitchFamily="18" charset="0"/>
              </a:rPr>
              <a:t>Image source: </a:t>
            </a:r>
            <a:r>
              <a:rPr lang="en-GB" sz="1000" i="1" dirty="0">
                <a:solidFill>
                  <a:schemeClr val="bg1"/>
                </a:solidFill>
                <a:latin typeface="Times New Roman" panose="02020603050405020304" pitchFamily="18" charset="0"/>
                <a:cs typeface="Times New Roman" panose="02020603050405020304" pitchFamily="18" charset="0"/>
              </a:rPr>
              <a:t>Le miracle de la vision, </a:t>
            </a:r>
            <a:r>
              <a:rPr lang="en-GB" sz="1000" b="1" i="0" u="none" strike="noStrike" baseline="0" dirty="0">
                <a:solidFill>
                  <a:schemeClr val="bg1"/>
                </a:solidFill>
                <a:latin typeface="Times New Roman" panose="02020603050405020304" pitchFamily="18" charset="0"/>
                <a:cs typeface="Times New Roman" panose="02020603050405020304" pitchFamily="18" charset="0"/>
              </a:rPr>
              <a:t>Christian </a:t>
            </a:r>
            <a:r>
              <a:rPr lang="en-GB" sz="1000" b="1" i="0" u="none" strike="noStrike" baseline="0" dirty="0" err="1">
                <a:solidFill>
                  <a:schemeClr val="bg1"/>
                </a:solidFill>
                <a:latin typeface="Times New Roman" panose="02020603050405020304" pitchFamily="18" charset="0"/>
                <a:cs typeface="Times New Roman" panose="02020603050405020304" pitchFamily="18" charset="0"/>
              </a:rPr>
              <a:t>Schwagerl</a:t>
            </a:r>
            <a:r>
              <a:rPr lang="en-GB" sz="1000" b="1" i="0" u="none" strike="noStrike" baseline="0" dirty="0">
                <a:solidFill>
                  <a:schemeClr val="bg1"/>
                </a:solidFill>
                <a:latin typeface="Times New Roman" panose="02020603050405020304" pitchFamily="18" charset="0"/>
                <a:cs typeface="Times New Roman" panose="02020603050405020304" pitchFamily="18" charset="0"/>
              </a:rPr>
              <a:t>, Rainer </a:t>
            </a:r>
            <a:r>
              <a:rPr lang="en-GB" sz="1000" b="1" i="0" u="none" strike="noStrike" baseline="0" dirty="0" err="1">
                <a:solidFill>
                  <a:schemeClr val="bg1"/>
                </a:solidFill>
                <a:latin typeface="Times New Roman" panose="02020603050405020304" pitchFamily="18" charset="0"/>
                <a:cs typeface="Times New Roman" panose="02020603050405020304" pitchFamily="18" charset="0"/>
              </a:rPr>
              <a:t>Harf</a:t>
            </a:r>
            <a:r>
              <a:rPr lang="en-GB" sz="1000" b="1" dirty="0">
                <a:solidFill>
                  <a:schemeClr val="bg1"/>
                </a:solidFill>
                <a:latin typeface="Times New Roman" panose="02020603050405020304" pitchFamily="18" charset="0"/>
                <a:cs typeface="Times New Roman" panose="02020603050405020304" pitchFamily="18" charset="0"/>
              </a:rPr>
              <a:t> </a:t>
            </a:r>
            <a:r>
              <a:rPr lang="en-GB" sz="1000" b="0" i="0" u="none" strike="noStrike" baseline="0" dirty="0">
                <a:solidFill>
                  <a:schemeClr val="bg1"/>
                </a:solidFill>
                <a:latin typeface="Times New Roman" panose="02020603050405020304" pitchFamily="18" charset="0"/>
                <a:cs typeface="Times New Roman" panose="02020603050405020304" pitchFamily="18" charset="0"/>
              </a:rPr>
              <a:t>et </a:t>
            </a:r>
            <a:r>
              <a:rPr lang="en-GB" sz="1000" b="1" i="0" u="none" strike="noStrike" baseline="0" dirty="0">
                <a:solidFill>
                  <a:schemeClr val="bg1"/>
                </a:solidFill>
                <a:latin typeface="Times New Roman" panose="02020603050405020304" pitchFamily="18" charset="0"/>
                <a:cs typeface="Times New Roman" panose="02020603050405020304" pitchFamily="18" charset="0"/>
              </a:rPr>
              <a:t>Henning </a:t>
            </a:r>
            <a:r>
              <a:rPr lang="en-GB" sz="1000" b="1" i="0" u="none" strike="noStrike" baseline="0" dirty="0" err="1">
                <a:solidFill>
                  <a:schemeClr val="bg1"/>
                </a:solidFill>
                <a:latin typeface="Times New Roman" panose="02020603050405020304" pitchFamily="18" charset="0"/>
                <a:cs typeface="Times New Roman" panose="02020603050405020304" pitchFamily="18" charset="0"/>
              </a:rPr>
              <a:t>Engeln</a:t>
            </a:r>
            <a:r>
              <a:rPr lang="en-GB" sz="1000" i="1" dirty="0">
                <a:solidFill>
                  <a:schemeClr val="bg1"/>
                </a:solidFill>
                <a:latin typeface="Times New Roman" panose="02020603050405020304" pitchFamily="18" charset="0"/>
                <a:cs typeface="Times New Roman" panose="02020603050405020304" pitchFamily="18" charset="0"/>
              </a:rPr>
              <a:t> </a:t>
            </a:r>
            <a:endParaRPr lang="en-GB" sz="1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1743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52D921-E035-44C9-8064-A88DA1B3F5CE}"/>
              </a:ext>
            </a:extLst>
          </p:cNvPr>
          <p:cNvSpPr>
            <a:spLocks noGrp="1"/>
          </p:cNvSpPr>
          <p:nvPr>
            <p:ph type="title"/>
          </p:nvPr>
        </p:nvSpPr>
        <p:spPr>
          <a:xfrm>
            <a:off x="838200" y="138622"/>
            <a:ext cx="10515600" cy="1325563"/>
          </a:xfrm>
        </p:spPr>
        <p:txBody>
          <a:bodyPr/>
          <a:lstStyle/>
          <a:p>
            <a:r>
              <a:rPr lang="en-GB" dirty="0"/>
              <a:t>Course overview</a:t>
            </a:r>
          </a:p>
        </p:txBody>
      </p:sp>
      <p:sp>
        <p:nvSpPr>
          <p:cNvPr id="3" name="Content Placeholder 2">
            <a:extLst>
              <a:ext uri="{FF2B5EF4-FFF2-40B4-BE49-F238E27FC236}">
                <a16:creationId xmlns="" xmlns:a16="http://schemas.microsoft.com/office/drawing/2014/main" id="{CF2B399F-CE60-45B0-9295-48D37C1DFCFD}"/>
              </a:ext>
            </a:extLst>
          </p:cNvPr>
          <p:cNvSpPr>
            <a:spLocks noGrp="1"/>
          </p:cNvSpPr>
          <p:nvPr>
            <p:ph idx="1"/>
          </p:nvPr>
        </p:nvSpPr>
        <p:spPr>
          <a:xfrm>
            <a:off x="838200" y="1464184"/>
            <a:ext cx="10515600" cy="5104396"/>
          </a:xfrm>
        </p:spPr>
        <p:txBody>
          <a:bodyPr>
            <a:normAutofit/>
          </a:bodyPr>
          <a:lstStyle/>
          <a:p>
            <a:pPr marL="0" indent="0">
              <a:buNone/>
            </a:pPr>
            <a:r>
              <a:rPr lang="en-GB" b="1" dirty="0">
                <a:solidFill>
                  <a:srgbClr val="C00000"/>
                </a:solidFill>
              </a:rPr>
              <a:t>Part 1: Fundamentals. Artificial Neural Networks</a:t>
            </a:r>
          </a:p>
          <a:p>
            <a:pPr marL="0" indent="0">
              <a:buNone/>
            </a:pPr>
            <a:r>
              <a:rPr lang="en-GB" sz="1300" dirty="0">
                <a:latin typeface="Open Sans"/>
              </a:rPr>
              <a:t>Multi layer perceptron</a:t>
            </a:r>
          </a:p>
          <a:p>
            <a:pPr marL="0" indent="0">
              <a:buNone/>
            </a:pPr>
            <a:r>
              <a:rPr lang="en-GB" sz="1300" dirty="0">
                <a:latin typeface="Open Sans"/>
              </a:rPr>
              <a:t>Optimization. Loss functions</a:t>
            </a:r>
          </a:p>
          <a:p>
            <a:pPr marL="0" indent="0">
              <a:buNone/>
            </a:pPr>
            <a:r>
              <a:rPr lang="en-GB" sz="1300" dirty="0">
                <a:latin typeface="Open Sans"/>
              </a:rPr>
              <a:t>Neural Networks</a:t>
            </a:r>
          </a:p>
          <a:p>
            <a:pPr marL="0" indent="0">
              <a:buNone/>
            </a:pPr>
            <a:r>
              <a:rPr lang="en-GB" b="1" dirty="0">
                <a:solidFill>
                  <a:srgbClr val="C00000"/>
                </a:solidFill>
              </a:rPr>
              <a:t>Part 2: Convolutional neural </a:t>
            </a:r>
            <a:r>
              <a:rPr lang="en-GB" b="1" dirty="0" smtClean="0">
                <a:solidFill>
                  <a:srgbClr val="C00000"/>
                </a:solidFill>
              </a:rPr>
              <a:t>networks and visual transformers</a:t>
            </a:r>
            <a:endParaRPr lang="en-GB" b="1" dirty="0">
              <a:solidFill>
                <a:srgbClr val="C00000"/>
              </a:solidFill>
            </a:endParaRPr>
          </a:p>
          <a:p>
            <a:pPr marL="0" indent="0">
              <a:buNone/>
            </a:pPr>
            <a:r>
              <a:rPr lang="en-GB" sz="1200" dirty="0">
                <a:latin typeface="Open Sans"/>
              </a:rPr>
              <a:t>Convolutions. Convolutional layers. Pooling layers.</a:t>
            </a:r>
          </a:p>
          <a:p>
            <a:pPr marL="0" indent="0" algn="l">
              <a:buNone/>
            </a:pPr>
            <a:r>
              <a:rPr lang="en-GB" sz="1200" dirty="0" smtClean="0">
                <a:latin typeface="Open Sans"/>
              </a:rPr>
              <a:t>Recurrent neural networks</a:t>
            </a:r>
          </a:p>
          <a:p>
            <a:pPr marL="0" indent="0" algn="l">
              <a:buNone/>
            </a:pPr>
            <a:r>
              <a:rPr lang="en-GB" sz="1200" dirty="0" smtClean="0">
                <a:latin typeface="Open Sans"/>
              </a:rPr>
              <a:t>Visual transformers</a:t>
            </a:r>
            <a:endParaRPr lang="en-GB" sz="1200" b="0" i="0" u="none" strike="noStrike" baseline="0" dirty="0">
              <a:latin typeface="Open San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C00000"/>
                </a:solidFill>
                <a:effectLst/>
                <a:uLnTx/>
                <a:uFillTx/>
                <a:latin typeface="Calibri" panose="020F0502020204030204"/>
                <a:ea typeface="+mn-ea"/>
                <a:cs typeface="+mn-cs"/>
              </a:rPr>
              <a:t>Part 3: Applications and case studies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0" i="0" u="none" strike="noStrike" kern="1200" cap="none" spc="0" normalizeH="0" baseline="0" noProof="0" dirty="0">
                <a:ln>
                  <a:noFill/>
                </a:ln>
                <a:solidFill>
                  <a:prstClr val="black"/>
                </a:solidFill>
                <a:effectLst/>
                <a:uLnTx/>
                <a:uFillTx/>
                <a:latin typeface="Open Sans"/>
                <a:ea typeface="+mn-ea"/>
                <a:cs typeface="+mn-cs"/>
              </a:rPr>
              <a:t>Object detection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0" i="0" u="none" strike="noStrike" kern="1200" cap="none" spc="0" normalizeH="0" baseline="0" noProof="0" dirty="0">
                <a:ln>
                  <a:noFill/>
                </a:ln>
                <a:solidFill>
                  <a:prstClr val="black"/>
                </a:solidFill>
                <a:effectLst/>
                <a:uLnTx/>
                <a:uFillTx/>
                <a:latin typeface="Open Sans"/>
                <a:ea typeface="+mn-ea"/>
                <a:cs typeface="+mn-cs"/>
              </a:rPr>
              <a:t>Segmentation. Instance segmentation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1200" dirty="0">
                <a:solidFill>
                  <a:prstClr val="black"/>
                </a:solidFill>
                <a:latin typeface="Open Sans"/>
              </a:rPr>
              <a:t>Style transfer. Image </a:t>
            </a:r>
            <a:r>
              <a:rPr lang="en-GB" sz="1200" dirty="0" smtClean="0">
                <a:solidFill>
                  <a:prstClr val="black"/>
                </a:solidFill>
                <a:latin typeface="Open Sans"/>
              </a:rPr>
              <a:t>generation</a:t>
            </a:r>
            <a:endParaRPr lang="en-GB" sz="1200" dirty="0">
              <a:solidFill>
                <a:prstClr val="black"/>
              </a:solidFill>
              <a:latin typeface="Open San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1200" dirty="0">
                <a:solidFill>
                  <a:prstClr val="black"/>
                </a:solidFill>
                <a:latin typeface="Open Sans"/>
              </a:rPr>
              <a:t>Visualizing and </a:t>
            </a:r>
            <a:r>
              <a:rPr lang="en-GB" sz="1200" dirty="0" smtClean="0">
                <a:solidFill>
                  <a:prstClr val="black"/>
                </a:solidFill>
                <a:latin typeface="Open Sans"/>
              </a:rPr>
              <a:t>understating</a:t>
            </a:r>
            <a:endParaRPr kumimoji="0" lang="en-GB" sz="12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gn="l">
              <a:buNone/>
            </a:pPr>
            <a:endParaRPr lang="en-GB" sz="1200" dirty="0">
              <a:latin typeface="Open Sans"/>
            </a:endParaRPr>
          </a:p>
          <a:p>
            <a:pPr marL="0" indent="0" algn="l">
              <a:buNone/>
            </a:pPr>
            <a:endParaRPr lang="en-GB" sz="1200" dirty="0">
              <a:latin typeface="Open Sans"/>
            </a:endParaRPr>
          </a:p>
        </p:txBody>
      </p:sp>
    </p:spTree>
    <p:extLst>
      <p:ext uri="{BB962C8B-B14F-4D97-AF65-F5344CB8AC3E}">
        <p14:creationId xmlns:p14="http://schemas.microsoft.com/office/powerpoint/2010/main" val="23230997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B4D2D7-49A6-44EA-8AAA-00F1CDCBDC24}"/>
              </a:ext>
            </a:extLst>
          </p:cNvPr>
          <p:cNvSpPr>
            <a:spLocks noGrp="1"/>
          </p:cNvSpPr>
          <p:nvPr>
            <p:ph type="title"/>
          </p:nvPr>
        </p:nvSpPr>
        <p:spPr/>
        <p:txBody>
          <a:bodyPr/>
          <a:lstStyle/>
          <a:p>
            <a:r>
              <a:rPr lang="en-GB" dirty="0"/>
              <a:t>Laboratories</a:t>
            </a:r>
          </a:p>
        </p:txBody>
      </p:sp>
      <p:sp>
        <p:nvSpPr>
          <p:cNvPr id="3" name="Content Placeholder 2">
            <a:extLst>
              <a:ext uri="{FF2B5EF4-FFF2-40B4-BE49-F238E27FC236}">
                <a16:creationId xmlns="" xmlns:a16="http://schemas.microsoft.com/office/drawing/2014/main" id="{DC1C929E-430F-468C-B1E0-994391B5F275}"/>
              </a:ext>
            </a:extLst>
          </p:cNvPr>
          <p:cNvSpPr>
            <a:spLocks noGrp="1"/>
          </p:cNvSpPr>
          <p:nvPr>
            <p:ph idx="1"/>
          </p:nvPr>
        </p:nvSpPr>
        <p:spPr>
          <a:xfrm>
            <a:off x="838200" y="1585519"/>
            <a:ext cx="10515600" cy="4591444"/>
          </a:xfrm>
        </p:spPr>
        <p:txBody>
          <a:bodyPr/>
          <a:lstStyle/>
          <a:p>
            <a:pPr marL="514350" indent="-514350">
              <a:buAutoNum type="arabicPeriod"/>
            </a:pPr>
            <a:r>
              <a:rPr lang="en-GB" dirty="0"/>
              <a:t>Introduction to python, </a:t>
            </a:r>
            <a:r>
              <a:rPr lang="en-GB" dirty="0" err="1"/>
              <a:t>numpy</a:t>
            </a:r>
            <a:r>
              <a:rPr lang="en-GB" dirty="0"/>
              <a:t>. Getting to know each other.</a:t>
            </a:r>
          </a:p>
          <a:p>
            <a:pPr marL="514350" indent="-514350">
              <a:buAutoNum type="arabicPeriod"/>
            </a:pPr>
            <a:r>
              <a:rPr lang="en-GB" dirty="0"/>
              <a:t>Implement a </a:t>
            </a:r>
            <a:r>
              <a:rPr lang="en-GB" dirty="0" err="1"/>
              <a:t>softmax</a:t>
            </a:r>
            <a:r>
              <a:rPr lang="en-GB" dirty="0"/>
              <a:t> classifier (from scratch). Evaluating a model. </a:t>
            </a:r>
          </a:p>
          <a:p>
            <a:pPr marL="514350" indent="-514350">
              <a:buAutoNum type="arabicPeriod"/>
            </a:pPr>
            <a:r>
              <a:rPr lang="en-GB" dirty="0" smtClean="0"/>
              <a:t>Implement a neural network in </a:t>
            </a:r>
            <a:r>
              <a:rPr lang="en-GB" dirty="0" err="1" smtClean="0"/>
              <a:t>keras</a:t>
            </a:r>
            <a:r>
              <a:rPr lang="en-GB" dirty="0" smtClean="0"/>
              <a:t>. </a:t>
            </a:r>
            <a:r>
              <a:rPr lang="en-GB" dirty="0" err="1" smtClean="0"/>
              <a:t>Hyperparameter</a:t>
            </a:r>
            <a:r>
              <a:rPr lang="en-GB" dirty="0" smtClean="0"/>
              <a:t> </a:t>
            </a:r>
            <a:r>
              <a:rPr lang="en-GB" dirty="0"/>
              <a:t>tunning. </a:t>
            </a:r>
          </a:p>
          <a:p>
            <a:pPr marL="514350" indent="-514350">
              <a:buAutoNum type="arabicPeriod"/>
            </a:pPr>
            <a:r>
              <a:rPr lang="en-GB" dirty="0" smtClean="0"/>
              <a:t>Convolutional neural networks, transfer learning, fine tuning.</a:t>
            </a:r>
            <a:endParaRPr lang="en-GB" dirty="0"/>
          </a:p>
          <a:p>
            <a:pPr marL="0" indent="0">
              <a:buNone/>
            </a:pPr>
            <a:r>
              <a:rPr lang="en-GB" dirty="0"/>
              <a:t>5. </a:t>
            </a:r>
            <a:r>
              <a:rPr lang="en-GB" dirty="0" smtClean="0"/>
              <a:t> Segmentation, </a:t>
            </a:r>
            <a:r>
              <a:rPr lang="en-GB" dirty="0" smtClean="0"/>
              <a:t>some advanced </a:t>
            </a:r>
            <a:r>
              <a:rPr lang="en-GB" dirty="0" err="1" smtClean="0"/>
              <a:t>keras</a:t>
            </a:r>
            <a:r>
              <a:rPr lang="en-GB" dirty="0" smtClean="0"/>
              <a:t> features.</a:t>
            </a:r>
            <a:endParaRPr lang="en-GB" dirty="0"/>
          </a:p>
          <a:p>
            <a:pPr marL="0" indent="0">
              <a:buNone/>
            </a:pPr>
            <a:r>
              <a:rPr lang="en-GB" dirty="0" smtClean="0"/>
              <a:t>6.  Recurrent neural networks, visual transformer.</a:t>
            </a:r>
          </a:p>
          <a:p>
            <a:pPr marL="0" indent="0">
              <a:buNone/>
            </a:pPr>
            <a:r>
              <a:rPr lang="en-GB" dirty="0" smtClean="0"/>
              <a:t>7.  Neural </a:t>
            </a:r>
            <a:r>
              <a:rPr lang="en-GB" dirty="0"/>
              <a:t>network visualization techniques.</a:t>
            </a:r>
          </a:p>
          <a:p>
            <a:pPr marL="0" indent="0">
              <a:buNone/>
            </a:pPr>
            <a:endParaRPr lang="en-GB" dirty="0" smtClean="0"/>
          </a:p>
          <a:p>
            <a:pPr marL="0" indent="0">
              <a:buNone/>
            </a:pPr>
            <a:endParaRPr lang="en-GB" dirty="0"/>
          </a:p>
          <a:p>
            <a:pPr marL="514350" indent="-514350">
              <a:buAutoNum type="arabicPeriod"/>
            </a:pPr>
            <a:endParaRPr lang="en-GB" dirty="0"/>
          </a:p>
          <a:p>
            <a:pPr marL="514350" indent="-514350">
              <a:buAutoNum type="arabicPeriod"/>
            </a:pPr>
            <a:endParaRPr lang="en-GB" dirty="0"/>
          </a:p>
        </p:txBody>
      </p:sp>
    </p:spTree>
    <p:extLst>
      <p:ext uri="{BB962C8B-B14F-4D97-AF65-F5344CB8AC3E}">
        <p14:creationId xmlns:p14="http://schemas.microsoft.com/office/powerpoint/2010/main" val="10315135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291EA3-24BF-4E9B-B240-272743800CC2}"/>
              </a:ext>
            </a:extLst>
          </p:cNvPr>
          <p:cNvSpPr>
            <a:spLocks noGrp="1"/>
          </p:cNvSpPr>
          <p:nvPr>
            <p:ph type="title"/>
          </p:nvPr>
        </p:nvSpPr>
        <p:spPr>
          <a:xfrm>
            <a:off x="838200" y="-102"/>
            <a:ext cx="10515600" cy="1325563"/>
          </a:xfrm>
        </p:spPr>
        <p:txBody>
          <a:bodyPr/>
          <a:lstStyle/>
          <a:p>
            <a:r>
              <a:rPr lang="en-GB" dirty="0"/>
              <a:t>Projects</a:t>
            </a:r>
          </a:p>
        </p:txBody>
      </p:sp>
      <p:sp>
        <p:nvSpPr>
          <p:cNvPr id="3" name="Content Placeholder 2">
            <a:extLst>
              <a:ext uri="{FF2B5EF4-FFF2-40B4-BE49-F238E27FC236}">
                <a16:creationId xmlns="" xmlns:a16="http://schemas.microsoft.com/office/drawing/2014/main" id="{5773F062-BDFC-4E59-B290-5A74DA359D3C}"/>
              </a:ext>
            </a:extLst>
          </p:cNvPr>
          <p:cNvSpPr>
            <a:spLocks noGrp="1"/>
          </p:cNvSpPr>
          <p:nvPr>
            <p:ph idx="1"/>
          </p:nvPr>
        </p:nvSpPr>
        <p:spPr>
          <a:xfrm>
            <a:off x="838200" y="1325461"/>
            <a:ext cx="10515600" cy="4851502"/>
          </a:xfrm>
        </p:spPr>
        <p:txBody>
          <a:bodyPr>
            <a:normAutofit fontScale="92500" lnSpcReduction="20000"/>
          </a:bodyPr>
          <a:lstStyle/>
          <a:p>
            <a:r>
              <a:rPr lang="en-GB" dirty="0"/>
              <a:t>Work in teams: 2-4 students</a:t>
            </a:r>
          </a:p>
          <a:p>
            <a:r>
              <a:rPr lang="en-GB" dirty="0"/>
              <a:t>From week 6, individual meetings with each team.</a:t>
            </a:r>
          </a:p>
          <a:p>
            <a:r>
              <a:rPr lang="en-GB" dirty="0"/>
              <a:t>Deadlines</a:t>
            </a:r>
          </a:p>
          <a:p>
            <a:pPr lvl="1"/>
            <a:r>
              <a:rPr lang="en-GB" dirty="0"/>
              <a:t>Week 3: project proposal</a:t>
            </a:r>
          </a:p>
          <a:p>
            <a:pPr lvl="1"/>
            <a:r>
              <a:rPr lang="en-GB" dirty="0"/>
              <a:t>Week 6: state of the art, find datasets to train and test on, (maybe) run some of the state of the art works and analyse their results</a:t>
            </a:r>
          </a:p>
          <a:p>
            <a:pPr lvl="1"/>
            <a:r>
              <a:rPr lang="en-GB" b="1" dirty="0"/>
              <a:t>Week 9: bring your own contribution!</a:t>
            </a:r>
          </a:p>
          <a:p>
            <a:pPr lvl="1"/>
            <a:r>
              <a:rPr lang="en-GB" b="1" dirty="0"/>
              <a:t>Week 12: improve your first solution, more experiments, documentation</a:t>
            </a:r>
          </a:p>
          <a:p>
            <a:pPr lvl="1"/>
            <a:r>
              <a:rPr lang="en-GB" dirty="0"/>
              <a:t>Week 14 (lecture): have our own CV conference. 3 min teaser presentations, vote for the best projects</a:t>
            </a:r>
          </a:p>
          <a:p>
            <a:r>
              <a:rPr lang="en-GB" b="1" dirty="0"/>
              <a:t>Documentation</a:t>
            </a:r>
            <a:r>
              <a:rPr lang="en-GB" dirty="0"/>
              <a:t>: </a:t>
            </a:r>
            <a:r>
              <a:rPr lang="en-GB" dirty="0">
                <a:hlinkClick r:id="rId2"/>
              </a:rPr>
              <a:t>https://www.overleaf.com/latex/templates/cvpr-2018-template/qgmrfntfbqns</a:t>
            </a:r>
            <a:r>
              <a:rPr lang="en-GB" dirty="0"/>
              <a:t> </a:t>
            </a:r>
            <a:endParaRPr lang="en-GB" dirty="0" smtClean="0"/>
          </a:p>
          <a:p>
            <a:r>
              <a:rPr lang="en-GB" b="1" dirty="0"/>
              <a:t>Useful </a:t>
            </a:r>
            <a:r>
              <a:rPr lang="en-GB" b="1" dirty="0" smtClean="0"/>
              <a:t>tips (</a:t>
            </a:r>
            <a:r>
              <a:rPr lang="en-GB" b="1" dirty="0"/>
              <a:t>Zachary </a:t>
            </a:r>
            <a:r>
              <a:rPr lang="en-GB" b="1" dirty="0" smtClean="0"/>
              <a:t>Lipton): </a:t>
            </a:r>
            <a:r>
              <a:rPr lang="en-GB" dirty="0">
                <a:hlinkClick r:id="rId3"/>
              </a:rPr>
              <a:t>https://www.approximatelycorrect.com/2018/01/29/heuristics-technical-scientific-writing-machine-learning-perspective</a:t>
            </a:r>
            <a:r>
              <a:rPr lang="en-GB" dirty="0" smtClean="0">
                <a:hlinkClick r:id="rId3"/>
              </a:rPr>
              <a:t>/</a:t>
            </a:r>
            <a:r>
              <a:rPr lang="en-GB" dirty="0" smtClean="0"/>
              <a:t> </a:t>
            </a:r>
            <a:endParaRPr lang="en-GB" dirty="0"/>
          </a:p>
        </p:txBody>
      </p:sp>
    </p:spTree>
    <p:extLst>
      <p:ext uri="{BB962C8B-B14F-4D97-AF65-F5344CB8AC3E}">
        <p14:creationId xmlns:p14="http://schemas.microsoft.com/office/powerpoint/2010/main" val="4248832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210EC6-A10E-4352-8F68-03FF29F6FC5E}"/>
              </a:ext>
            </a:extLst>
          </p:cNvPr>
          <p:cNvSpPr>
            <a:spLocks noGrp="1"/>
          </p:cNvSpPr>
          <p:nvPr>
            <p:ph type="title"/>
          </p:nvPr>
        </p:nvSpPr>
        <p:spPr/>
        <p:txBody>
          <a:bodyPr/>
          <a:lstStyle/>
          <a:p>
            <a:r>
              <a:rPr lang="en-GB" dirty="0"/>
              <a:t>Course logistics</a:t>
            </a:r>
          </a:p>
        </p:txBody>
      </p:sp>
      <p:sp>
        <p:nvSpPr>
          <p:cNvPr id="3" name="Content Placeholder 2">
            <a:extLst>
              <a:ext uri="{FF2B5EF4-FFF2-40B4-BE49-F238E27FC236}">
                <a16:creationId xmlns="" xmlns:a16="http://schemas.microsoft.com/office/drawing/2014/main" id="{BC675FC1-C7C1-44AD-B565-E66E135A0EA5}"/>
              </a:ext>
            </a:extLst>
          </p:cNvPr>
          <p:cNvSpPr>
            <a:spLocks noGrp="1"/>
          </p:cNvSpPr>
          <p:nvPr>
            <p:ph idx="1"/>
          </p:nvPr>
        </p:nvSpPr>
        <p:spPr>
          <a:xfrm>
            <a:off x="838200" y="1610686"/>
            <a:ext cx="10515600" cy="4532721"/>
          </a:xfrm>
        </p:spPr>
        <p:txBody>
          <a:bodyPr/>
          <a:lstStyle/>
          <a:p>
            <a:r>
              <a:rPr lang="en-GB" dirty="0"/>
              <a:t>Online lectures: </a:t>
            </a:r>
          </a:p>
          <a:p>
            <a:pPr lvl="1"/>
            <a:r>
              <a:rPr lang="en-GB" dirty="0"/>
              <a:t>Microsoft Teams</a:t>
            </a:r>
          </a:p>
          <a:p>
            <a:pPr lvl="1"/>
            <a:r>
              <a:rPr lang="en-GB" dirty="0"/>
              <a:t>Build a virtual community among the students</a:t>
            </a:r>
          </a:p>
          <a:p>
            <a:pPr lvl="1"/>
            <a:r>
              <a:rPr lang="en-GB" dirty="0"/>
              <a:t>Channels:</a:t>
            </a:r>
          </a:p>
          <a:p>
            <a:pPr lvl="2"/>
            <a:r>
              <a:rPr lang="en-GB" dirty="0"/>
              <a:t>Funny stuff</a:t>
            </a:r>
          </a:p>
          <a:p>
            <a:pPr lvl="2"/>
            <a:r>
              <a:rPr lang="en-GB" dirty="0"/>
              <a:t>Research articles</a:t>
            </a:r>
          </a:p>
          <a:p>
            <a:pPr lvl="2"/>
            <a:r>
              <a:rPr lang="en-GB" dirty="0" smtClean="0"/>
              <a:t>Lab questions</a:t>
            </a:r>
            <a:endParaRPr lang="en-GB" dirty="0"/>
          </a:p>
          <a:p>
            <a:pPr lvl="2"/>
            <a:r>
              <a:rPr lang="en-GB" dirty="0"/>
              <a:t>General announcements</a:t>
            </a:r>
          </a:p>
          <a:p>
            <a:pPr marL="457200" lvl="1" indent="0">
              <a:buNone/>
            </a:pPr>
            <a:endParaRPr lang="en-GB" dirty="0"/>
          </a:p>
          <a:p>
            <a:endParaRPr lang="en-GB" dirty="0"/>
          </a:p>
        </p:txBody>
      </p:sp>
    </p:spTree>
    <p:extLst>
      <p:ext uri="{BB962C8B-B14F-4D97-AF65-F5344CB8AC3E}">
        <p14:creationId xmlns:p14="http://schemas.microsoft.com/office/powerpoint/2010/main" val="36814742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44C313-639E-4FC8-89B2-7F08D16C68EB}"/>
              </a:ext>
            </a:extLst>
          </p:cNvPr>
          <p:cNvSpPr>
            <a:spLocks noGrp="1"/>
          </p:cNvSpPr>
          <p:nvPr>
            <p:ph type="title"/>
          </p:nvPr>
        </p:nvSpPr>
        <p:spPr/>
        <p:txBody>
          <a:bodyPr/>
          <a:lstStyle/>
          <a:p>
            <a:r>
              <a:rPr lang="en-GB" dirty="0"/>
              <a:t>Grading</a:t>
            </a:r>
          </a:p>
        </p:txBody>
      </p:sp>
      <p:sp>
        <p:nvSpPr>
          <p:cNvPr id="3" name="Content Placeholder 2">
            <a:extLst>
              <a:ext uri="{FF2B5EF4-FFF2-40B4-BE49-F238E27FC236}">
                <a16:creationId xmlns="" xmlns:a16="http://schemas.microsoft.com/office/drawing/2014/main" id="{C7ABB59A-80C6-4345-87CF-AFBB712F2549}"/>
              </a:ext>
            </a:extLst>
          </p:cNvPr>
          <p:cNvSpPr>
            <a:spLocks noGrp="1"/>
          </p:cNvSpPr>
          <p:nvPr>
            <p:ph idx="1"/>
          </p:nvPr>
        </p:nvSpPr>
        <p:spPr/>
        <p:txBody>
          <a:bodyPr/>
          <a:lstStyle/>
          <a:p>
            <a:r>
              <a:rPr lang="en-GB" dirty="0"/>
              <a:t>Written examination: 40%</a:t>
            </a:r>
          </a:p>
          <a:p>
            <a:r>
              <a:rPr lang="en-GB" dirty="0" smtClean="0"/>
              <a:t>Project and lab: </a:t>
            </a:r>
            <a:r>
              <a:rPr lang="en-GB" dirty="0"/>
              <a:t>60 %</a:t>
            </a:r>
          </a:p>
          <a:p>
            <a:endParaRPr lang="en-GB" dirty="0"/>
          </a:p>
          <a:p>
            <a:pPr marL="0" indent="0" algn="ctr">
              <a:buNone/>
            </a:pPr>
            <a:r>
              <a:rPr lang="en-US" dirty="0"/>
              <a:t>The final grade (average between written exam and project) should be at least 5 </a:t>
            </a:r>
            <a:endParaRPr lang="en-GB" dirty="0"/>
          </a:p>
        </p:txBody>
      </p:sp>
    </p:spTree>
    <p:extLst>
      <p:ext uri="{BB962C8B-B14F-4D97-AF65-F5344CB8AC3E}">
        <p14:creationId xmlns:p14="http://schemas.microsoft.com/office/powerpoint/2010/main" val="13273496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B7310C-AFDE-48A1-A6EC-E080D19A9E15}"/>
              </a:ext>
            </a:extLst>
          </p:cNvPr>
          <p:cNvSpPr>
            <a:spLocks noGrp="1"/>
          </p:cNvSpPr>
          <p:nvPr>
            <p:ph type="title"/>
          </p:nvPr>
        </p:nvSpPr>
        <p:spPr>
          <a:xfrm>
            <a:off x="795068" y="106333"/>
            <a:ext cx="10515600" cy="1325563"/>
          </a:xfrm>
        </p:spPr>
        <p:txBody>
          <a:bodyPr/>
          <a:lstStyle/>
          <a:p>
            <a:r>
              <a:rPr lang="en-GB" dirty="0"/>
              <a:t>Recommended resources</a:t>
            </a:r>
          </a:p>
        </p:txBody>
      </p:sp>
      <p:sp>
        <p:nvSpPr>
          <p:cNvPr id="3" name="Content Placeholder 2">
            <a:extLst>
              <a:ext uri="{FF2B5EF4-FFF2-40B4-BE49-F238E27FC236}">
                <a16:creationId xmlns="" xmlns:a16="http://schemas.microsoft.com/office/drawing/2014/main" id="{F04DF6FC-0AEF-40AE-AB76-788F33D20CC4}"/>
              </a:ext>
            </a:extLst>
          </p:cNvPr>
          <p:cNvSpPr>
            <a:spLocks noGrp="1"/>
          </p:cNvSpPr>
          <p:nvPr>
            <p:ph idx="1"/>
          </p:nvPr>
        </p:nvSpPr>
        <p:spPr>
          <a:xfrm>
            <a:off x="838200" y="1483743"/>
            <a:ext cx="10515600" cy="4693220"/>
          </a:xfrm>
        </p:spPr>
        <p:txBody>
          <a:bodyPr/>
          <a:lstStyle/>
          <a:p>
            <a:endParaRPr lang="en-GB" dirty="0"/>
          </a:p>
          <a:p>
            <a:r>
              <a:rPr lang="en-GB" dirty="0" err="1"/>
              <a:t>Goodfellow</a:t>
            </a:r>
            <a:r>
              <a:rPr lang="en-GB" dirty="0"/>
              <a:t>, Ian, </a:t>
            </a:r>
            <a:r>
              <a:rPr lang="en-GB" dirty="0" err="1"/>
              <a:t>Yoshua</a:t>
            </a:r>
            <a:r>
              <a:rPr lang="en-GB" dirty="0"/>
              <a:t> </a:t>
            </a:r>
            <a:r>
              <a:rPr lang="en-GB" dirty="0" err="1"/>
              <a:t>Bengio</a:t>
            </a:r>
            <a:r>
              <a:rPr lang="en-GB" dirty="0"/>
              <a:t>, and Aaron </a:t>
            </a:r>
            <a:r>
              <a:rPr lang="en-GB" dirty="0" err="1"/>
              <a:t>Courville</a:t>
            </a:r>
            <a:r>
              <a:rPr lang="en-GB" dirty="0"/>
              <a:t>. Deep learning. MIT press, 2016.</a:t>
            </a:r>
          </a:p>
          <a:p>
            <a:pPr lvl="1"/>
            <a:r>
              <a:rPr lang="en-GB" dirty="0">
                <a:hlinkClick r:id="rId2"/>
              </a:rPr>
              <a:t>http://www.deeplearningbook.org/</a:t>
            </a:r>
            <a:endParaRPr lang="en-GB" dirty="0"/>
          </a:p>
          <a:p>
            <a:r>
              <a:rPr lang="en-GB" dirty="0" err="1"/>
              <a:t>Langr</a:t>
            </a:r>
            <a:r>
              <a:rPr lang="en-GB" dirty="0"/>
              <a:t>, </a:t>
            </a:r>
            <a:r>
              <a:rPr lang="en-GB" dirty="0" err="1"/>
              <a:t>Jakub</a:t>
            </a:r>
            <a:r>
              <a:rPr lang="en-GB" dirty="0"/>
              <a:t>, and Vladimir Bok. GANs in Action. (2018</a:t>
            </a:r>
            <a:r>
              <a:rPr lang="en-GB" dirty="0" smtClean="0"/>
              <a:t>)</a:t>
            </a:r>
          </a:p>
          <a:p>
            <a:r>
              <a:rPr lang="en-GB" dirty="0" smtClean="0"/>
              <a:t>deeplearning.ai</a:t>
            </a:r>
            <a:endParaRPr lang="en-GB" dirty="0"/>
          </a:p>
          <a:p>
            <a:pPr lvl="1"/>
            <a:r>
              <a:rPr lang="en-GB" dirty="0">
                <a:hlinkClick r:id="rId3"/>
              </a:rPr>
              <a:t>https://www.deeplearning.ai/</a:t>
            </a:r>
            <a:r>
              <a:rPr lang="en-GB" dirty="0"/>
              <a:t> </a:t>
            </a:r>
          </a:p>
        </p:txBody>
      </p:sp>
    </p:spTree>
    <p:extLst>
      <p:ext uri="{BB962C8B-B14F-4D97-AF65-F5344CB8AC3E}">
        <p14:creationId xmlns:p14="http://schemas.microsoft.com/office/powerpoint/2010/main" val="17207158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1527BB8-54AB-4784-BEA5-943E1B796A20}"/>
              </a:ext>
            </a:extLst>
          </p:cNvPr>
          <p:cNvSpPr>
            <a:spLocks noGrp="1"/>
          </p:cNvSpPr>
          <p:nvPr>
            <p:ph type="title"/>
          </p:nvPr>
        </p:nvSpPr>
        <p:spPr/>
        <p:txBody>
          <a:bodyPr>
            <a:normAutofit/>
          </a:bodyPr>
          <a:lstStyle/>
          <a:p>
            <a:pPr algn="ctr"/>
            <a:r>
              <a:rPr lang="en-GB" sz="7300" dirty="0"/>
              <a:t>I hope you’ll enjoy this course </a:t>
            </a:r>
            <a:r>
              <a:rPr lang="en-GB" sz="7300" dirty="0">
                <a:sym typeface="Wingdings" panose="05000000000000000000" pitchFamily="2" charset="2"/>
              </a:rPr>
              <a:t></a:t>
            </a:r>
            <a:endParaRPr lang="en-GB" sz="7300" dirty="0"/>
          </a:p>
        </p:txBody>
      </p:sp>
    </p:spTree>
    <p:extLst>
      <p:ext uri="{BB962C8B-B14F-4D97-AF65-F5344CB8AC3E}">
        <p14:creationId xmlns:p14="http://schemas.microsoft.com/office/powerpoint/2010/main" val="29207591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4304C34E-C46F-4B82-A29D-B5105342D0B3}"/>
              </a:ext>
            </a:extLst>
          </p:cNvPr>
          <p:cNvSpPr>
            <a:spLocks noGrp="1"/>
          </p:cNvSpPr>
          <p:nvPr>
            <p:ph type="title"/>
          </p:nvPr>
        </p:nvSpPr>
        <p:spPr/>
        <p:txBody>
          <a:bodyPr/>
          <a:lstStyle/>
          <a:p>
            <a:r>
              <a:rPr lang="en-GB" dirty="0"/>
              <a:t>Evolution of the eye</a:t>
            </a:r>
          </a:p>
        </p:txBody>
      </p:sp>
      <p:pic>
        <p:nvPicPr>
          <p:cNvPr id="1026" name="Picture 2">
            <a:extLst>
              <a:ext uri="{FF2B5EF4-FFF2-40B4-BE49-F238E27FC236}">
                <a16:creationId xmlns="" xmlns:a16="http://schemas.microsoft.com/office/drawing/2014/main" id="{658B0D25-7856-4194-8D7E-1809EA3EA4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076" y="1963518"/>
            <a:ext cx="580178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 xmlns:a16="http://schemas.microsoft.com/office/drawing/2014/main" id="{84997950-5914-4CFB-B24E-888C424D5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055" y="3143149"/>
            <a:ext cx="4081299" cy="31717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0E52B174-7E10-4E20-9881-224E6E3078C4}"/>
              </a:ext>
            </a:extLst>
          </p:cNvPr>
          <p:cNvSpPr txBox="1"/>
          <p:nvPr/>
        </p:nvSpPr>
        <p:spPr>
          <a:xfrm>
            <a:off x="6715334" y="2030135"/>
            <a:ext cx="4405958" cy="369332"/>
          </a:xfrm>
          <a:prstGeom prst="rect">
            <a:avLst/>
          </a:prstGeom>
          <a:noFill/>
        </p:spPr>
        <p:txBody>
          <a:bodyPr wrap="square" rtlCol="0">
            <a:spAutoFit/>
          </a:bodyPr>
          <a:lstStyle/>
          <a:p>
            <a:r>
              <a:rPr lang="en-GB" dirty="0"/>
              <a:t>Cambrian Explosion:  541 million years ago</a:t>
            </a:r>
          </a:p>
        </p:txBody>
      </p:sp>
      <p:sp>
        <p:nvSpPr>
          <p:cNvPr id="10" name="TextBox 9">
            <a:extLst>
              <a:ext uri="{FF2B5EF4-FFF2-40B4-BE49-F238E27FC236}">
                <a16:creationId xmlns="" xmlns:a16="http://schemas.microsoft.com/office/drawing/2014/main" id="{BA265B4D-C39F-455E-9E0D-28F83CAFA196}"/>
              </a:ext>
            </a:extLst>
          </p:cNvPr>
          <p:cNvSpPr txBox="1"/>
          <p:nvPr/>
        </p:nvSpPr>
        <p:spPr>
          <a:xfrm>
            <a:off x="628076" y="6587686"/>
            <a:ext cx="3610284" cy="246221"/>
          </a:xfrm>
          <a:prstGeom prst="rect">
            <a:avLst/>
          </a:prstGeom>
          <a:noFill/>
        </p:spPr>
        <p:txBody>
          <a:bodyPr wrap="none" rtlCol="0">
            <a:spAutoFit/>
          </a:bodyPr>
          <a:lstStyle/>
          <a:p>
            <a:r>
              <a:rPr lang="en-GB" sz="1000" dirty="0"/>
              <a:t>Image source: </a:t>
            </a:r>
            <a:r>
              <a:rPr lang="en-GB" sz="1000" dirty="0">
                <a:hlinkClick r:id="rId4"/>
              </a:rPr>
              <a:t>https://en.wikipedia.org/wiki/Cambrian_explosion</a:t>
            </a:r>
            <a:r>
              <a:rPr lang="en-GB" sz="1000" dirty="0"/>
              <a:t> </a:t>
            </a:r>
          </a:p>
        </p:txBody>
      </p:sp>
    </p:spTree>
    <p:extLst>
      <p:ext uri="{BB962C8B-B14F-4D97-AF65-F5344CB8AC3E}">
        <p14:creationId xmlns:p14="http://schemas.microsoft.com/office/powerpoint/2010/main" val="3818459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D597E77C-FF8B-41C8-9B26-5DF4882B8152}"/>
              </a:ext>
            </a:extLst>
          </p:cNvPr>
          <p:cNvPicPr>
            <a:picLocks noChangeAspect="1"/>
          </p:cNvPicPr>
          <p:nvPr/>
        </p:nvPicPr>
        <p:blipFill>
          <a:blip r:embed="rId2"/>
          <a:stretch>
            <a:fillRect/>
          </a:stretch>
        </p:blipFill>
        <p:spPr>
          <a:xfrm>
            <a:off x="2758316" y="5091346"/>
            <a:ext cx="4158000" cy="1800000"/>
          </a:xfrm>
          <a:prstGeom prst="rect">
            <a:avLst/>
          </a:prstGeom>
        </p:spPr>
      </p:pic>
      <p:pic>
        <p:nvPicPr>
          <p:cNvPr id="18" name="Picture 17">
            <a:extLst>
              <a:ext uri="{FF2B5EF4-FFF2-40B4-BE49-F238E27FC236}">
                <a16:creationId xmlns="" xmlns:a16="http://schemas.microsoft.com/office/drawing/2014/main" id="{E4B38331-02E3-441F-993E-4F3CEE182FAA}"/>
              </a:ext>
            </a:extLst>
          </p:cNvPr>
          <p:cNvPicPr>
            <a:picLocks noChangeAspect="1"/>
          </p:cNvPicPr>
          <p:nvPr/>
        </p:nvPicPr>
        <p:blipFill>
          <a:blip r:embed="rId3"/>
          <a:stretch>
            <a:fillRect/>
          </a:stretch>
        </p:blipFill>
        <p:spPr>
          <a:xfrm>
            <a:off x="6969447" y="3605861"/>
            <a:ext cx="5176397" cy="3242300"/>
          </a:xfrm>
          <a:prstGeom prst="rect">
            <a:avLst/>
          </a:prstGeom>
        </p:spPr>
      </p:pic>
      <p:pic>
        <p:nvPicPr>
          <p:cNvPr id="4" name="Picture 3">
            <a:extLst>
              <a:ext uri="{FF2B5EF4-FFF2-40B4-BE49-F238E27FC236}">
                <a16:creationId xmlns="" xmlns:a16="http://schemas.microsoft.com/office/drawing/2014/main" id="{1E2FF8D7-D351-4BC8-B038-035F8CEBD5ED}"/>
              </a:ext>
            </a:extLst>
          </p:cNvPr>
          <p:cNvPicPr>
            <a:picLocks noChangeAspect="1"/>
          </p:cNvPicPr>
          <p:nvPr/>
        </p:nvPicPr>
        <p:blipFill>
          <a:blip r:embed="rId4"/>
          <a:stretch>
            <a:fillRect/>
          </a:stretch>
        </p:blipFill>
        <p:spPr>
          <a:xfrm>
            <a:off x="0" y="51348"/>
            <a:ext cx="2803616" cy="2520000"/>
          </a:xfrm>
          <a:prstGeom prst="rect">
            <a:avLst/>
          </a:prstGeom>
        </p:spPr>
      </p:pic>
      <p:pic>
        <p:nvPicPr>
          <p:cNvPr id="5" name="Picture 4">
            <a:extLst>
              <a:ext uri="{FF2B5EF4-FFF2-40B4-BE49-F238E27FC236}">
                <a16:creationId xmlns="" xmlns:a16="http://schemas.microsoft.com/office/drawing/2014/main" id="{45F741A6-A42B-4D81-A20B-06AA5015C2C4}"/>
              </a:ext>
            </a:extLst>
          </p:cNvPr>
          <p:cNvPicPr>
            <a:picLocks noChangeAspect="1"/>
          </p:cNvPicPr>
          <p:nvPr/>
        </p:nvPicPr>
        <p:blipFill>
          <a:blip r:embed="rId5"/>
          <a:stretch>
            <a:fillRect/>
          </a:stretch>
        </p:blipFill>
        <p:spPr>
          <a:xfrm>
            <a:off x="26566" y="2571346"/>
            <a:ext cx="2777050" cy="2520000"/>
          </a:xfrm>
          <a:prstGeom prst="rect">
            <a:avLst/>
          </a:prstGeom>
        </p:spPr>
      </p:pic>
      <p:pic>
        <p:nvPicPr>
          <p:cNvPr id="11" name="Picture 10">
            <a:extLst>
              <a:ext uri="{FF2B5EF4-FFF2-40B4-BE49-F238E27FC236}">
                <a16:creationId xmlns="" xmlns:a16="http://schemas.microsoft.com/office/drawing/2014/main" id="{3EACAE7F-7969-4B4D-A074-BD37B11194D8}"/>
              </a:ext>
            </a:extLst>
          </p:cNvPr>
          <p:cNvPicPr>
            <a:picLocks noChangeAspect="1"/>
          </p:cNvPicPr>
          <p:nvPr/>
        </p:nvPicPr>
        <p:blipFill rotWithShape="1">
          <a:blip r:embed="rId6"/>
          <a:srcRect l="14485" r="18755"/>
          <a:stretch/>
        </p:blipFill>
        <p:spPr>
          <a:xfrm>
            <a:off x="2803616" y="51348"/>
            <a:ext cx="4129477" cy="2520000"/>
          </a:xfrm>
          <a:prstGeom prst="rect">
            <a:avLst/>
          </a:prstGeom>
        </p:spPr>
      </p:pic>
      <p:pic>
        <p:nvPicPr>
          <p:cNvPr id="12" name="Picture 11">
            <a:extLst>
              <a:ext uri="{FF2B5EF4-FFF2-40B4-BE49-F238E27FC236}">
                <a16:creationId xmlns="" xmlns:a16="http://schemas.microsoft.com/office/drawing/2014/main" id="{D686D794-E551-47E5-B62D-55C01188FFE6}"/>
              </a:ext>
            </a:extLst>
          </p:cNvPr>
          <p:cNvPicPr>
            <a:picLocks noChangeAspect="1"/>
          </p:cNvPicPr>
          <p:nvPr/>
        </p:nvPicPr>
        <p:blipFill rotWithShape="1">
          <a:blip r:embed="rId7"/>
          <a:srcRect l="9533" r="21648"/>
          <a:stretch/>
        </p:blipFill>
        <p:spPr>
          <a:xfrm>
            <a:off x="2813404" y="2571346"/>
            <a:ext cx="4156044" cy="2520000"/>
          </a:xfrm>
          <a:prstGeom prst="rect">
            <a:avLst/>
          </a:prstGeom>
        </p:spPr>
      </p:pic>
      <p:pic>
        <p:nvPicPr>
          <p:cNvPr id="15" name="Picture 14">
            <a:extLst>
              <a:ext uri="{FF2B5EF4-FFF2-40B4-BE49-F238E27FC236}">
                <a16:creationId xmlns="" xmlns:a16="http://schemas.microsoft.com/office/drawing/2014/main" id="{6A7541EA-2DCF-41F3-9D0A-6E2AC8F7F5CE}"/>
              </a:ext>
            </a:extLst>
          </p:cNvPr>
          <p:cNvPicPr>
            <a:picLocks noChangeAspect="1"/>
          </p:cNvPicPr>
          <p:nvPr/>
        </p:nvPicPr>
        <p:blipFill>
          <a:blip r:embed="rId8"/>
          <a:stretch>
            <a:fillRect/>
          </a:stretch>
        </p:blipFill>
        <p:spPr>
          <a:xfrm>
            <a:off x="26566" y="5048161"/>
            <a:ext cx="2777050" cy="1800000"/>
          </a:xfrm>
          <a:prstGeom prst="rect">
            <a:avLst/>
          </a:prstGeom>
        </p:spPr>
      </p:pic>
      <p:cxnSp>
        <p:nvCxnSpPr>
          <p:cNvPr id="17" name="Straight Connector 16">
            <a:extLst>
              <a:ext uri="{FF2B5EF4-FFF2-40B4-BE49-F238E27FC236}">
                <a16:creationId xmlns="" xmlns:a16="http://schemas.microsoft.com/office/drawing/2014/main" id="{00BE3353-0F6A-4CF0-BD4D-EAF351DF5058}"/>
              </a:ext>
            </a:extLst>
          </p:cNvPr>
          <p:cNvCxnSpPr/>
          <p:nvPr/>
        </p:nvCxnSpPr>
        <p:spPr>
          <a:xfrm>
            <a:off x="6952670" y="8389"/>
            <a:ext cx="0" cy="684816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 xmlns:a16="http://schemas.microsoft.com/office/drawing/2014/main" id="{CB96EC9E-57F2-49A2-8DB7-7E08A63AA912}"/>
              </a:ext>
            </a:extLst>
          </p:cNvPr>
          <p:cNvPicPr>
            <a:picLocks noChangeAspect="1"/>
          </p:cNvPicPr>
          <p:nvPr/>
        </p:nvPicPr>
        <p:blipFill>
          <a:blip r:embed="rId9"/>
          <a:stretch>
            <a:fillRect/>
          </a:stretch>
        </p:blipFill>
        <p:spPr>
          <a:xfrm>
            <a:off x="6989025" y="8389"/>
            <a:ext cx="5176403" cy="3651091"/>
          </a:xfrm>
          <a:prstGeom prst="rect">
            <a:avLst/>
          </a:prstGeom>
        </p:spPr>
      </p:pic>
    </p:spTree>
    <p:extLst>
      <p:ext uri="{BB962C8B-B14F-4D97-AF65-F5344CB8AC3E}">
        <p14:creationId xmlns:p14="http://schemas.microsoft.com/office/powerpoint/2010/main" val="2091678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52" y="-8859"/>
            <a:ext cx="10515600" cy="1325563"/>
          </a:xfrm>
        </p:spPr>
        <p:txBody>
          <a:bodyPr/>
          <a:lstStyle/>
          <a:p>
            <a:r>
              <a:rPr lang="en-GB" dirty="0"/>
              <a:t>History of the camera</a:t>
            </a:r>
          </a:p>
        </p:txBody>
      </p:sp>
      <p:grpSp>
        <p:nvGrpSpPr>
          <p:cNvPr id="6" name="Group 5"/>
          <p:cNvGrpSpPr/>
          <p:nvPr/>
        </p:nvGrpSpPr>
        <p:grpSpPr>
          <a:xfrm>
            <a:off x="7632665" y="1148589"/>
            <a:ext cx="4407938" cy="4669702"/>
            <a:chOff x="212029" y="1785494"/>
            <a:chExt cx="3105293" cy="3524058"/>
          </a:xfrm>
        </p:grpSpPr>
        <p:pic>
          <p:nvPicPr>
            <p:cNvPr id="3074" name="Picture 2" descr="https://upload.wikimedia.org/wikipedia/commons/thumb/9/9f/Camera_obscura.jpg/200px-Camera_obscu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666" y="1785494"/>
              <a:ext cx="1760698" cy="28171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2029" y="4821789"/>
              <a:ext cx="3105293" cy="487763"/>
            </a:xfrm>
            <a:prstGeom prst="rect">
              <a:avLst/>
            </a:prstGeom>
          </p:spPr>
          <p:txBody>
            <a:bodyPr wrap="none">
              <a:spAutoFit/>
            </a:bodyPr>
            <a:lstStyle/>
            <a:p>
              <a:r>
                <a:rPr lang="en-GB" dirty="0"/>
                <a:t>18th </a:t>
              </a:r>
              <a:r>
                <a:rPr lang="en-GB" dirty="0" smtClean="0"/>
                <a:t>century description of a pinhole camera</a:t>
              </a:r>
            </a:p>
            <a:p>
              <a:r>
                <a:rPr lang="en-GB" dirty="0" err="1" smtClean="0"/>
                <a:t>Encyclopedia</a:t>
              </a:r>
              <a:endParaRPr lang="en-GB" dirty="0"/>
            </a:p>
          </p:txBody>
        </p:sp>
      </p:grpSp>
      <p:sp>
        <p:nvSpPr>
          <p:cNvPr id="8" name="AutoShape 6" descr="100 History-Making Cameras on One Poster | Mental Flos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AutoShape 8" descr="100 History-Making Cameras on One Poster | Mental Flos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AutoShape 10" descr="100 History-Making Cameras on One Poster | Mental F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p:cNvSpPr txBox="1"/>
          <p:nvPr/>
        </p:nvSpPr>
        <p:spPr>
          <a:xfrm>
            <a:off x="612775" y="1256305"/>
            <a:ext cx="6543399" cy="2031325"/>
          </a:xfrm>
          <a:prstGeom prst="rect">
            <a:avLst/>
          </a:prstGeom>
          <a:noFill/>
        </p:spPr>
        <p:txBody>
          <a:bodyPr wrap="square" rtlCol="0">
            <a:spAutoFit/>
          </a:bodyPr>
          <a:lstStyle/>
          <a:p>
            <a:pPr marL="285750" indent="-285750">
              <a:buFont typeface="Arial" pitchFamily="34" charset="0"/>
              <a:buChar char="•"/>
            </a:pPr>
            <a:r>
              <a:rPr lang="en-GB" dirty="0" smtClean="0"/>
              <a:t>Chinese philosopher </a:t>
            </a:r>
            <a:r>
              <a:rPr lang="en-GB" i="1" dirty="0" err="1" smtClean="0"/>
              <a:t>Mozi</a:t>
            </a:r>
            <a:r>
              <a:rPr lang="en-GB" i="1" dirty="0" smtClean="0"/>
              <a:t> </a:t>
            </a:r>
            <a:r>
              <a:rPr lang="en-GB" dirty="0" smtClean="0"/>
              <a:t>(470 – 391 BC) first person in history to describe the </a:t>
            </a:r>
            <a:r>
              <a:rPr lang="en-GB" dirty="0"/>
              <a:t>first to describe the physical principle behind </a:t>
            </a:r>
            <a:r>
              <a:rPr lang="en-GB" dirty="0" smtClean="0"/>
              <a:t>the camera</a:t>
            </a:r>
          </a:p>
          <a:p>
            <a:pPr marL="285750" indent="-285750">
              <a:buFont typeface="Arial" pitchFamily="34" charset="0"/>
              <a:buChar char="•"/>
            </a:pPr>
            <a:r>
              <a:rPr lang="en-GB" dirty="0" err="1" smtClean="0"/>
              <a:t>Alhazen</a:t>
            </a:r>
            <a:r>
              <a:rPr lang="en-GB" dirty="0"/>
              <a:t> (</a:t>
            </a:r>
            <a:r>
              <a:rPr lang="en-GB" dirty="0" err="1"/>
              <a:t>Ibn</a:t>
            </a:r>
            <a:r>
              <a:rPr lang="en-GB" dirty="0"/>
              <a:t> </a:t>
            </a:r>
            <a:r>
              <a:rPr lang="en-GB" dirty="0" smtClean="0"/>
              <a:t>al-</a:t>
            </a:r>
            <a:r>
              <a:rPr lang="en-GB" dirty="0" err="1" smtClean="0"/>
              <a:t>Haytham</a:t>
            </a:r>
            <a:r>
              <a:rPr lang="en-GB" dirty="0" smtClean="0"/>
              <a:t>) (</a:t>
            </a:r>
            <a:r>
              <a:rPr lang="en-GB" dirty="0"/>
              <a:t>965–1040 AD</a:t>
            </a:r>
            <a:r>
              <a:rPr lang="en-GB" dirty="0" smtClean="0"/>
              <a:t>) – considered the inventor of the pinhole camera</a:t>
            </a:r>
          </a:p>
          <a:p>
            <a:pPr marL="285750" indent="-285750">
              <a:buFont typeface="Arial" pitchFamily="34" charset="0"/>
              <a:buChar char="•"/>
            </a:pPr>
            <a:r>
              <a:rPr lang="en-GB" dirty="0" smtClean="0"/>
              <a:t>First permanent photograph (1825</a:t>
            </a:r>
            <a:r>
              <a:rPr lang="en-GB" dirty="0"/>
              <a:t>) </a:t>
            </a:r>
            <a:r>
              <a:rPr lang="en-GB" dirty="0" smtClean="0"/>
              <a:t>by Joseph </a:t>
            </a:r>
            <a:r>
              <a:rPr lang="en-GB" dirty="0" err="1"/>
              <a:t>Nicéphore</a:t>
            </a:r>
            <a:r>
              <a:rPr lang="en-GB" dirty="0"/>
              <a:t> </a:t>
            </a:r>
            <a:r>
              <a:rPr lang="en-GB" dirty="0" err="1"/>
              <a:t>Niépce</a:t>
            </a:r>
            <a:r>
              <a:rPr lang="en-GB" dirty="0"/>
              <a:t> </a:t>
            </a:r>
            <a:r>
              <a:rPr lang="en-GB" dirty="0" smtClean="0"/>
              <a:t>(8h exposure time)</a:t>
            </a:r>
            <a:endParaRPr lang="en-GB" dirty="0"/>
          </a:p>
        </p:txBody>
      </p:sp>
      <p:pic>
        <p:nvPicPr>
          <p:cNvPr id="3076" name="Picture 4" descr="https://upload.wikimedia.org/wikipedia/commons/thumb/5/5c/View_from_the_Window_at_Le_Gras%2C_Joseph_Nic%C3%A9phore_Ni%C3%A9pce.jpg/1280px-View_from_the_Window_at_Le_Gras%2C_Joseph_Nic%C3%A9phore_Ni%C3%A9pc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9531" y="3812016"/>
            <a:ext cx="3076352" cy="21390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769409" y="5995485"/>
            <a:ext cx="3119444" cy="523220"/>
          </a:xfrm>
          <a:prstGeom prst="rect">
            <a:avLst/>
          </a:prstGeom>
        </p:spPr>
        <p:txBody>
          <a:bodyPr wrap="none">
            <a:spAutoFit/>
          </a:bodyPr>
          <a:lstStyle/>
          <a:p>
            <a:r>
              <a:rPr lang="en-GB" sz="1400" i="1" dirty="0"/>
              <a:t>View from the Window at Le Gras</a:t>
            </a:r>
            <a:r>
              <a:rPr lang="en-GB" sz="1400" dirty="0"/>
              <a:t>, </a:t>
            </a:r>
            <a:r>
              <a:rPr lang="en-GB" sz="1400" dirty="0" smtClean="0"/>
              <a:t>1827 </a:t>
            </a:r>
          </a:p>
          <a:p>
            <a:r>
              <a:rPr lang="en-GB" sz="1400" dirty="0" smtClean="0"/>
              <a:t>Oldest surviving camera photograph</a:t>
            </a:r>
            <a:endParaRPr lang="en-GB" sz="1400" dirty="0"/>
          </a:p>
        </p:txBody>
      </p:sp>
    </p:spTree>
    <p:extLst>
      <p:ext uri="{BB962C8B-B14F-4D97-AF65-F5344CB8AC3E}">
        <p14:creationId xmlns:p14="http://schemas.microsoft.com/office/powerpoint/2010/main" val="1232128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cture">
            <a:extLst>
              <a:ext uri="{FF2B5EF4-FFF2-40B4-BE49-F238E27FC236}">
                <a16:creationId xmlns="" xmlns:a16="http://schemas.microsoft.com/office/drawing/2014/main" id="{AE49BB8A-9282-4B63-8645-3194E8317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284" y="1803633"/>
            <a:ext cx="10318459" cy="3926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EC4963D7-5130-4EE3-B5C0-E75FAD65CA03}"/>
              </a:ext>
            </a:extLst>
          </p:cNvPr>
          <p:cNvSpPr>
            <a:spLocks noGrp="1"/>
          </p:cNvSpPr>
          <p:nvPr>
            <p:ph type="title"/>
          </p:nvPr>
        </p:nvSpPr>
        <p:spPr>
          <a:xfrm>
            <a:off x="729143" y="96677"/>
            <a:ext cx="10515600" cy="1325563"/>
          </a:xfrm>
        </p:spPr>
        <p:txBody>
          <a:bodyPr/>
          <a:lstStyle/>
          <a:p>
            <a:r>
              <a:rPr lang="en-GB" dirty="0"/>
              <a:t>Evolution of the camera</a:t>
            </a:r>
          </a:p>
        </p:txBody>
      </p:sp>
      <p:sp>
        <p:nvSpPr>
          <p:cNvPr id="3" name="TextBox 2">
            <a:extLst>
              <a:ext uri="{FF2B5EF4-FFF2-40B4-BE49-F238E27FC236}">
                <a16:creationId xmlns="" xmlns:a16="http://schemas.microsoft.com/office/drawing/2014/main" id="{34B5D1C2-12BA-4723-825F-58B012A06613}"/>
              </a:ext>
            </a:extLst>
          </p:cNvPr>
          <p:cNvSpPr txBox="1"/>
          <p:nvPr/>
        </p:nvSpPr>
        <p:spPr>
          <a:xfrm>
            <a:off x="285226" y="6485432"/>
            <a:ext cx="4974439" cy="246221"/>
          </a:xfrm>
          <a:prstGeom prst="rect">
            <a:avLst/>
          </a:prstGeom>
          <a:noFill/>
        </p:spPr>
        <p:txBody>
          <a:bodyPr wrap="none" rtlCol="0">
            <a:spAutoFit/>
          </a:bodyPr>
          <a:lstStyle/>
          <a:p>
            <a:r>
              <a:rPr lang="en-GB" sz="1000" dirty="0"/>
              <a:t>Image source: </a:t>
            </a:r>
            <a:r>
              <a:rPr lang="en-GB" sz="1000" dirty="0">
                <a:hlinkClick r:id="rId3"/>
              </a:rPr>
              <a:t>https://www.precisioncamerarepairs.com/blog/the-evolution-of-the-camera</a:t>
            </a:r>
            <a:r>
              <a:rPr lang="en-GB" sz="1000" dirty="0"/>
              <a:t> </a:t>
            </a:r>
          </a:p>
        </p:txBody>
      </p:sp>
      <p:grpSp>
        <p:nvGrpSpPr>
          <p:cNvPr id="5" name="Group 4"/>
          <p:cNvGrpSpPr/>
          <p:nvPr/>
        </p:nvGrpSpPr>
        <p:grpSpPr>
          <a:xfrm>
            <a:off x="6609234" y="425003"/>
            <a:ext cx="2430346" cy="1378631"/>
            <a:chOff x="7203883" y="3664919"/>
            <a:chExt cx="4602081" cy="3349753"/>
          </a:xfrm>
        </p:grpSpPr>
        <p:pic>
          <p:nvPicPr>
            <p:cNvPr id="6" name="Picture 14" descr="1999 Kyocera Corporation introduces the VP-210... | Sut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3883" y="3664919"/>
              <a:ext cx="4153808" cy="27205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04982" y="6385465"/>
              <a:ext cx="4300982" cy="629207"/>
            </a:xfrm>
            <a:prstGeom prst="rect">
              <a:avLst/>
            </a:prstGeom>
            <a:noFill/>
          </p:spPr>
          <p:txBody>
            <a:bodyPr wrap="none" rtlCol="0">
              <a:spAutoFit/>
            </a:bodyPr>
            <a:lstStyle/>
            <a:p>
              <a:r>
                <a:rPr lang="en-GB" sz="1200" dirty="0"/>
                <a:t>Kyocera Visual Phone VP-210 - 1999</a:t>
              </a:r>
            </a:p>
          </p:txBody>
        </p:sp>
      </p:grpSp>
    </p:spTree>
    <p:extLst>
      <p:ext uri="{BB962C8B-B14F-4D97-AF65-F5344CB8AC3E}">
        <p14:creationId xmlns:p14="http://schemas.microsoft.com/office/powerpoint/2010/main" val="1083836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Nowadays…</a:t>
            </a:r>
          </a:p>
        </p:txBody>
      </p:sp>
      <p:sp>
        <p:nvSpPr>
          <p:cNvPr id="3" name="Content Placeholder 2"/>
          <p:cNvSpPr>
            <a:spLocks noGrp="1"/>
          </p:cNvSpPr>
          <p:nvPr>
            <p:ph idx="1"/>
          </p:nvPr>
        </p:nvSpPr>
        <p:spPr>
          <a:xfrm>
            <a:off x="726057" y="1544128"/>
            <a:ext cx="10515600" cy="4977891"/>
          </a:xfrm>
        </p:spPr>
        <p:txBody>
          <a:bodyPr/>
          <a:lstStyle/>
          <a:p>
            <a:r>
              <a:rPr lang="en-GB" dirty="0"/>
              <a:t> ~ 1.436.300.000.000 ( &gt; 1.4 trillion) photos  will be taken in 2020 (</a:t>
            </a:r>
            <a:r>
              <a:rPr lang="en-GB" dirty="0">
                <a:hlinkClick r:id="rId2"/>
              </a:rPr>
              <a:t>https://focus.mylio.com/tech-today/how-many-photos-will-be-taken-in-2020</a:t>
            </a:r>
            <a:r>
              <a:rPr lang="en-GB" dirty="0"/>
              <a:t> )</a:t>
            </a:r>
          </a:p>
          <a:p>
            <a:pPr lvl="1"/>
            <a:r>
              <a:rPr lang="en-GB" dirty="0"/>
              <a:t>If you were to take all these pictures alone, and you took one pic per second = 45.544 years </a:t>
            </a:r>
          </a:p>
          <a:p>
            <a:r>
              <a:rPr lang="en-GB" dirty="0"/>
              <a:t>As of May 2019, &gt; 500 hours of video are uploaded to YouTube every minute!  (</a:t>
            </a:r>
            <a:r>
              <a:rPr lang="en-GB" dirty="0">
                <a:hlinkClick r:id="rId3"/>
              </a:rPr>
              <a:t>https://www.statista.com/statistics/259477/hours-of-video-uploaded-to-youtube-every-minute/</a:t>
            </a:r>
            <a:r>
              <a:rPr lang="en-GB" dirty="0"/>
              <a:t>) </a:t>
            </a:r>
          </a:p>
          <a:p>
            <a:r>
              <a:rPr lang="en-GB" dirty="0"/>
              <a:t> an estimate of 770 million surveillance cameras installed around the world today</a:t>
            </a:r>
          </a:p>
          <a:p>
            <a:pPr lvl="1"/>
            <a:endParaRPr lang="en-GB" dirty="0"/>
          </a:p>
        </p:txBody>
      </p:sp>
    </p:spTree>
    <p:extLst>
      <p:ext uri="{BB962C8B-B14F-4D97-AF65-F5344CB8AC3E}">
        <p14:creationId xmlns:p14="http://schemas.microsoft.com/office/powerpoint/2010/main" val="42672128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499D364B5CBC4F8CB61B7C9DD82C50" ma:contentTypeVersion="0" ma:contentTypeDescription="Create a new document." ma:contentTypeScope="" ma:versionID="e9a1606115887f55a2cce731773e2f04">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78AA90C-833D-4EAE-96F5-FF5CC85F3FAB}"/>
</file>

<file path=customXml/itemProps2.xml><?xml version="1.0" encoding="utf-8"?>
<ds:datastoreItem xmlns:ds="http://schemas.openxmlformats.org/officeDocument/2006/customXml" ds:itemID="{686DBD14-A8AD-4964-A06D-869CA9287DC0}"/>
</file>

<file path=customXml/itemProps3.xml><?xml version="1.0" encoding="utf-8"?>
<ds:datastoreItem xmlns:ds="http://schemas.openxmlformats.org/officeDocument/2006/customXml" ds:itemID="{AD24066B-25C7-4FEF-B821-69B3553AB229}"/>
</file>

<file path=docProps/app.xml><?xml version="1.0" encoding="utf-8"?>
<Properties xmlns="http://schemas.openxmlformats.org/officeDocument/2006/extended-properties" xmlns:vt="http://schemas.openxmlformats.org/officeDocument/2006/docPropsVTypes">
  <TotalTime>4489</TotalTime>
  <Words>1307</Words>
  <Application>Microsoft Office PowerPoint</Application>
  <PresentationFormat>Custom</PresentationFormat>
  <Paragraphs>214</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Computer vision and deep learning</vt:lpstr>
      <vt:lpstr>What is Computer Vision (CV)?</vt:lpstr>
      <vt:lpstr>Computer vision – multidisciplinary subject</vt:lpstr>
      <vt:lpstr>PowerPoint Presentation</vt:lpstr>
      <vt:lpstr>Evolution of the eye</vt:lpstr>
      <vt:lpstr>PowerPoint Presentation</vt:lpstr>
      <vt:lpstr>History of the camera</vt:lpstr>
      <vt:lpstr>Evolution of the camera</vt:lpstr>
      <vt:lpstr>Nowadays…</vt:lpstr>
      <vt:lpstr>Visual cortex</vt:lpstr>
      <vt:lpstr>Understanding the visual cortex</vt:lpstr>
      <vt:lpstr>Larry Roberts</vt:lpstr>
      <vt:lpstr>The Summer Vision Project</vt:lpstr>
      <vt:lpstr>David Maar</vt:lpstr>
      <vt:lpstr>Canny edge detector</vt:lpstr>
      <vt:lpstr>Normalized Cuts and Image Segmentation Jianbo Shi and Jitendra Malik</vt:lpstr>
      <vt:lpstr>Scale Invariant Feature Transform David G. Lowe</vt:lpstr>
      <vt:lpstr>Rapid object detection using a boosted cascade of simple features Paul Viola and Michael Jones</vt:lpstr>
      <vt:lpstr>Histogram of Oriented Gradients Navneet Dalal and Bill Triggs</vt:lpstr>
      <vt:lpstr>Deformable part models P. Felzenszwalb,R. Girshick, D. McAllester, D. Ramanan</vt:lpstr>
      <vt:lpstr>PowerPoint Presentation</vt:lpstr>
      <vt:lpstr>Visual transformers</vt:lpstr>
      <vt:lpstr>Data</vt:lpstr>
      <vt:lpstr>Caltech 101</vt:lpstr>
      <vt:lpstr>Pascal VOC</vt:lpstr>
      <vt:lpstr>ImageNet</vt:lpstr>
      <vt:lpstr>JFT</vt:lpstr>
      <vt:lpstr>Computer vision - Where are we now? </vt:lpstr>
      <vt:lpstr>ImageNet accuracy</vt:lpstr>
      <vt:lpstr>Computer vision applications I</vt:lpstr>
      <vt:lpstr>Computer vision applications II</vt:lpstr>
      <vt:lpstr>Computer vision applications III</vt:lpstr>
      <vt:lpstr>Computer vision applications IV</vt:lpstr>
      <vt:lpstr>Computer vision surpassed human vision</vt:lpstr>
      <vt:lpstr>PowerPoint Presentation</vt:lpstr>
      <vt:lpstr>Computer vision vs. human vision</vt:lpstr>
      <vt:lpstr>Stanford AI index 2021</vt:lpstr>
      <vt:lpstr>CVPR 2019</vt:lpstr>
      <vt:lpstr>Start-ups developing Computer Vision</vt:lpstr>
      <vt:lpstr>Course overview</vt:lpstr>
      <vt:lpstr>Laboratories</vt:lpstr>
      <vt:lpstr>Projects</vt:lpstr>
      <vt:lpstr>Course logistics</vt:lpstr>
      <vt:lpstr>Grading</vt:lpstr>
      <vt:lpstr>Recommended resources</vt:lpstr>
      <vt:lpstr>I hope you’ll enjoy this course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and deep learning</dc:title>
  <dc:creator>borza_diana@yahoo.com</dc:creator>
  <cp:lastModifiedBy>diana</cp:lastModifiedBy>
  <cp:revision>145</cp:revision>
  <dcterms:created xsi:type="dcterms:W3CDTF">2020-09-08T15:20:14Z</dcterms:created>
  <dcterms:modified xsi:type="dcterms:W3CDTF">2021-09-30T06:55:55Z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0x01010027499D364B5CBC4F8CB61B7C9DD82C50</vt:lpwstr>
  </property>
</Properties>
</file>